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71" r:id="rId11"/>
    <p:sldId id="266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95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46DD6-BA64-5945-A4E7-B1A33D9DC5C2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2BC93-0A74-974B-822F-B0D54B1B8D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91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" y="1117260"/>
            <a:ext cx="3043773" cy="575170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398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object 2"/>
          <p:cNvSpPr/>
          <p:nvPr userDrawn="1"/>
        </p:nvSpPr>
        <p:spPr>
          <a:xfrm>
            <a:off x="-304" y="408074"/>
            <a:ext cx="9144304" cy="709185"/>
          </a:xfrm>
          <a:prstGeom prst="rect">
            <a:avLst/>
          </a:prstGeom>
          <a:gradFill>
            <a:gsLst>
              <a:gs pos="57000">
                <a:schemeClr val="accent5">
                  <a:lumMod val="50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</a:gra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9565" y="480216"/>
            <a:ext cx="5105477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9565" y="1697602"/>
            <a:ext cx="5321202" cy="4761197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7A9E1A"/>
              </a:buClr>
              <a:buFont typeface="Arial" panose="020B0604020202020204" pitchFamily="34" charset="0"/>
              <a:buChar char="►"/>
              <a:defRPr lang="en-US" sz="2397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910" indent="-285350">
              <a:spcAft>
                <a:spcPts val="599"/>
              </a:spcAft>
              <a:buClr>
                <a:srgbClr val="7A9E1A"/>
              </a:buClr>
              <a:defRPr lang="en-US" sz="19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1400" indent="-228280">
              <a:spcAft>
                <a:spcPts val="599"/>
              </a:spcAft>
              <a:buClr>
                <a:srgbClr val="7A9E1A"/>
              </a:buClr>
              <a:buFont typeface="Arial" panose="020B0604020202020204" pitchFamily="34" charset="0"/>
              <a:buChar char="─"/>
              <a:defRPr lang="en-US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97960" indent="-228280">
              <a:spcAft>
                <a:spcPts val="599"/>
              </a:spcAft>
              <a:buClr>
                <a:srgbClr val="7A9E1A"/>
              </a:buClr>
              <a:buFont typeface="Arial" panose="020B0604020202020204" pitchFamily="34" charset="0"/>
              <a:buChar char="─"/>
              <a:defRPr lang="en-US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4520" indent="-228280">
              <a:spcAft>
                <a:spcPts val="599"/>
              </a:spcAft>
              <a:buClr>
                <a:srgbClr val="7A9E1A"/>
              </a:buClr>
              <a:buFont typeface="Arial" panose="020B0604020202020204" pitchFamily="34" charset="0"/>
              <a:buChar char="─"/>
              <a:defRPr lang="en-GB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420" lvl="0" indent="-342420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►"/>
            </a:pPr>
            <a:r>
              <a:rPr lang="en-US" dirty="0"/>
              <a:t>Click to edit Master text styles</a:t>
            </a:r>
          </a:p>
          <a:p>
            <a:pPr marL="741910" lvl="1" indent="-285350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1141400" lvl="2" indent="-228280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</a:pPr>
            <a:r>
              <a:rPr lang="en-US" dirty="0"/>
              <a:t>Third level</a:t>
            </a:r>
          </a:p>
          <a:p>
            <a:pPr marL="1597960" lvl="3" indent="-228280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</a:pPr>
            <a:r>
              <a:rPr lang="en-US" dirty="0"/>
              <a:t>Fourth level</a:t>
            </a:r>
          </a:p>
          <a:p>
            <a:pPr marL="2054520" lvl="4" indent="-228280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</a:pPr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0107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79" y="4624668"/>
            <a:ext cx="8492821" cy="9334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Improving quality of drug services in the NHS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379" y="5278557"/>
            <a:ext cx="8492822" cy="1032595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Calibri"/>
                <a:cs typeface="Calibri"/>
              </a:rPr>
              <a:t>Annette Dale-Perera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alibri"/>
                <a:cs typeface="Calibri"/>
              </a:rPr>
              <a:t>ADP </a:t>
            </a:r>
            <a:r>
              <a:rPr lang="en-US" sz="1800" b="1" dirty="0" err="1" smtClean="0">
                <a:solidFill>
                  <a:schemeClr val="tx1"/>
                </a:solidFill>
                <a:latin typeface="Calibri"/>
                <a:cs typeface="Calibri"/>
              </a:rPr>
              <a:t>ConsultancyUK</a:t>
            </a:r>
            <a:r>
              <a:rPr lang="en-US" sz="1800" b="1" dirty="0" smtClean="0">
                <a:solidFill>
                  <a:schemeClr val="tx1"/>
                </a:solidFill>
                <a:latin typeface="Calibri"/>
                <a:cs typeface="Calibri"/>
              </a:rPr>
              <a:t>, Lead consultant: UNODC international drug treatment quality standards and assurance project</a:t>
            </a:r>
            <a:endParaRPr lang="en-US" sz="1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7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4441"/>
            <a:ext cx="7556313" cy="107220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8000"/>
                </a:solidFill>
                <a:latin typeface="Calibri"/>
                <a:cs typeface="Calibri"/>
              </a:rPr>
              <a:t>Example 2: Implementing recovery-oriented drug treatment in NHS services</a:t>
            </a:r>
            <a:endParaRPr lang="en-US" sz="32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5460" y="1402118"/>
            <a:ext cx="8807929" cy="522907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libri"/>
                <a:cs typeface="Calibri"/>
              </a:rPr>
              <a:t>Phase 1 2010/12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Review &amp; feedback to staff: painful and challenging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New Leadership team: manager &amp; lead clinician of each service 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Quarterly KPI &amp; outcome </a:t>
            </a:r>
            <a:r>
              <a:rPr lang="en-US" sz="2400" b="1" dirty="0">
                <a:latin typeface="Calibri"/>
                <a:cs typeface="Calibri"/>
              </a:rPr>
              <a:t>data </a:t>
            </a:r>
            <a:r>
              <a:rPr lang="en-US" sz="2400" b="1" dirty="0" smtClean="0">
                <a:latin typeface="Calibri"/>
                <a:cs typeface="Calibri"/>
              </a:rPr>
              <a:t>to </a:t>
            </a:r>
            <a:r>
              <a:rPr lang="en-US" sz="2400" b="1" dirty="0">
                <a:latin typeface="Calibri"/>
                <a:cs typeface="Calibri"/>
              </a:rPr>
              <a:t>review quality &amp;</a:t>
            </a:r>
            <a:r>
              <a:rPr lang="en-US" sz="2400" b="1" dirty="0" smtClean="0">
                <a:latin typeface="Calibri"/>
                <a:cs typeface="Calibri"/>
              </a:rPr>
              <a:t> performance 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Annual audit inc Service User Survey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 Introduction </a:t>
            </a:r>
            <a:r>
              <a:rPr lang="en-US" sz="2400" b="1" dirty="0">
                <a:latin typeface="Calibri"/>
                <a:cs typeface="Calibri"/>
              </a:rPr>
              <a:t>of cognitive </a:t>
            </a:r>
            <a:r>
              <a:rPr lang="en-US" sz="2400" b="1" dirty="0" smtClean="0">
                <a:latin typeface="Calibri"/>
                <a:cs typeface="Calibri"/>
              </a:rPr>
              <a:t>mapping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New Service </a:t>
            </a:r>
            <a:r>
              <a:rPr lang="en-US" sz="2400" b="1" dirty="0">
                <a:latin typeface="Calibri"/>
                <a:cs typeface="Calibri"/>
              </a:rPr>
              <a:t>user involvement </a:t>
            </a:r>
            <a:r>
              <a:rPr lang="en-US" sz="2400" b="1" dirty="0" smtClean="0">
                <a:latin typeface="Calibri"/>
                <a:cs typeface="Calibri"/>
              </a:rPr>
              <a:t>strategy 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Restructured services to increase </a:t>
            </a:r>
            <a:r>
              <a:rPr lang="en-US" sz="2400" b="1" dirty="0">
                <a:latin typeface="Calibri"/>
                <a:cs typeface="Calibri"/>
              </a:rPr>
              <a:t>efficiency &amp;</a:t>
            </a:r>
            <a:r>
              <a:rPr lang="en-US" sz="2400" b="1" dirty="0" smtClean="0">
                <a:latin typeface="Calibri"/>
                <a:cs typeface="Calibri"/>
              </a:rPr>
              <a:t> reduce unit costs </a:t>
            </a:r>
            <a:r>
              <a:rPr lang="en-US" sz="2400" b="1" dirty="0">
                <a:latin typeface="Calibri"/>
                <a:cs typeface="Calibri"/>
              </a:rPr>
              <a:t>25</a:t>
            </a:r>
            <a:r>
              <a:rPr lang="en-US" sz="2400" b="1" dirty="0" smtClean="0">
                <a:latin typeface="Calibri"/>
                <a:cs typeface="Calibri"/>
              </a:rPr>
              <a:t>%</a:t>
            </a:r>
          </a:p>
          <a:p>
            <a:endParaRPr lang="en-US" sz="2000" dirty="0" smtClean="0">
              <a:latin typeface="Calibri"/>
              <a:cs typeface="Calibri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7288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4441"/>
            <a:ext cx="7556313" cy="107220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8000"/>
                </a:solidFill>
                <a:latin typeface="Calibri"/>
                <a:cs typeface="Calibri"/>
              </a:rPr>
              <a:t>Example 2: Phase 2: services</a:t>
            </a:r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…..following the publication of “Medications in Recovery’ 2012</a:t>
            </a:r>
            <a:b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</a:br>
            <a:endParaRPr lang="en-US" sz="28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63908" y="1456566"/>
            <a:ext cx="8681665" cy="517267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Review of service model</a:t>
            </a:r>
          </a:p>
          <a:p>
            <a:r>
              <a:rPr lang="en-US" sz="2400" b="1" dirty="0">
                <a:latin typeface="Calibri"/>
                <a:cs typeface="Calibri"/>
              </a:rPr>
              <a:t>Re-orientated of staff with a focus on outcomes and helping people gain recovery capital with training in cognitive </a:t>
            </a:r>
            <a:r>
              <a:rPr lang="en-US" sz="2400" b="1" dirty="0" smtClean="0">
                <a:latin typeface="Calibri"/>
                <a:cs typeface="Calibri"/>
              </a:rPr>
              <a:t>mapping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‘experts by experience’ staff &amp; peer volunteers in each service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Assessments revised to include assets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Service user involved in quality governance and service redesign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Service user help redesign recovery                                                    </a:t>
            </a:r>
            <a:r>
              <a:rPr lang="en-US" sz="2400" b="1" dirty="0">
                <a:latin typeface="Calibri"/>
                <a:cs typeface="Calibri"/>
              </a:rPr>
              <a:t>care </a:t>
            </a:r>
            <a:r>
              <a:rPr lang="en-US" sz="2400" b="1" dirty="0" smtClean="0">
                <a:latin typeface="Calibri"/>
                <a:cs typeface="Calibri"/>
              </a:rPr>
              <a:t>plans to  </a:t>
            </a:r>
            <a:r>
              <a:rPr lang="en-US" sz="2400" b="1" dirty="0">
                <a:latin typeface="Calibri"/>
                <a:cs typeface="Calibri"/>
              </a:rPr>
              <a:t>include “5 ways </a:t>
            </a:r>
            <a:r>
              <a:rPr lang="en-US" sz="2400" b="1" dirty="0" smtClean="0">
                <a:latin typeface="Calibri"/>
                <a:cs typeface="Calibri"/>
              </a:rPr>
              <a:t>plans”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Service user treatment pathway posters</a:t>
            </a:r>
            <a:endParaRPr lang="en-US" sz="2400" b="1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9" name="Picture 8" descr="five_way_wellbeing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5437" y="4813408"/>
            <a:ext cx="3100136" cy="111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88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4442"/>
            <a:ext cx="7556313" cy="65982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8000"/>
                </a:solidFill>
                <a:latin typeface="Calibri"/>
                <a:cs typeface="Calibri"/>
              </a:rPr>
              <a:t>Example 2: learning points</a:t>
            </a:r>
            <a:endParaRPr lang="en-US" sz="32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425" y="1251153"/>
            <a:ext cx="8451015" cy="542952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1/4ly ‘Leadership </a:t>
            </a:r>
            <a:r>
              <a:rPr lang="en-US" sz="2400" b="1" dirty="0">
                <a:latin typeface="Calibri"/>
                <a:cs typeface="Calibri"/>
              </a:rPr>
              <a:t>team</a:t>
            </a:r>
            <a:r>
              <a:rPr lang="en-US" sz="2400" b="1" dirty="0" smtClean="0">
                <a:latin typeface="Calibri"/>
                <a:cs typeface="Calibri"/>
              </a:rPr>
              <a:t>’ meetings helped</a:t>
            </a:r>
            <a:r>
              <a:rPr lang="en-US" sz="2400" b="1" dirty="0">
                <a:latin typeface="Calibri"/>
                <a:cs typeface="Calibri"/>
              </a:rPr>
              <a:t>. </a:t>
            </a:r>
            <a:endParaRPr lang="en-US" sz="2400" b="1" dirty="0" smtClean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Having TOP outcome data helped (Treatment Outcome Profile)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Psychologists helpful in </a:t>
            </a:r>
            <a:r>
              <a:rPr lang="en-US" sz="2400" b="1" dirty="0" err="1" smtClean="0">
                <a:latin typeface="Calibri"/>
                <a:cs typeface="Calibri"/>
              </a:rPr>
              <a:t>modernising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>
                <a:latin typeface="Calibri"/>
                <a:cs typeface="Calibri"/>
              </a:rPr>
              <a:t>psycho-social </a:t>
            </a:r>
            <a:r>
              <a:rPr lang="en-US" sz="2400" b="1" dirty="0" smtClean="0">
                <a:latin typeface="Calibri"/>
                <a:cs typeface="Calibri"/>
              </a:rPr>
              <a:t>interventions  championed </a:t>
            </a:r>
            <a:r>
              <a:rPr lang="en-US" sz="2400" b="1" dirty="0">
                <a:latin typeface="Calibri"/>
                <a:cs typeface="Calibri"/>
              </a:rPr>
              <a:t>mutual aid &amp; </a:t>
            </a:r>
            <a:r>
              <a:rPr lang="en-US" sz="2400" b="1" dirty="0" smtClean="0">
                <a:latin typeface="Calibri"/>
                <a:cs typeface="Calibri"/>
              </a:rPr>
              <a:t>peer-led </a:t>
            </a:r>
            <a:r>
              <a:rPr lang="en-US" sz="2400" b="1" dirty="0">
                <a:latin typeface="Calibri"/>
                <a:cs typeface="Calibri"/>
              </a:rPr>
              <a:t>services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Employing experts by experience (</a:t>
            </a:r>
            <a:r>
              <a:rPr lang="en-US" sz="2400" b="1" dirty="0" err="1" smtClean="0">
                <a:latin typeface="Calibri"/>
                <a:cs typeface="Calibri"/>
              </a:rPr>
              <a:t>EbyE</a:t>
            </a:r>
            <a:r>
              <a:rPr lang="en-US" sz="2400" b="1" dirty="0" smtClean="0">
                <a:latin typeface="Calibri"/>
                <a:cs typeface="Calibri"/>
              </a:rPr>
              <a:t>) with criminal records in NHS took persistence – but then some became Trust stars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Some services/staff embraced change more than others. Not so well implemented where staff risk averse or nihilistic. Work with resistance: challenge prejudice against </a:t>
            </a:r>
            <a:r>
              <a:rPr lang="en-US" sz="2400" b="1" dirty="0" err="1" smtClean="0">
                <a:latin typeface="Calibri"/>
                <a:cs typeface="Calibri"/>
              </a:rPr>
              <a:t>EbyE</a:t>
            </a:r>
            <a:r>
              <a:rPr lang="en-US" sz="2400" b="1" dirty="0" smtClean="0">
                <a:latin typeface="Calibri"/>
                <a:cs typeface="Calibri"/>
              </a:rPr>
              <a:t> staff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Service User Reps monthly meetings with senior management team (over pizza), were helpful to feedback, devise projects and an annual conference.</a:t>
            </a:r>
          </a:p>
        </p:txBody>
      </p:sp>
    </p:spTree>
    <p:extLst>
      <p:ext uri="{BB962C8B-B14F-4D97-AF65-F5344CB8AC3E}">
        <p14:creationId xmlns:p14="http://schemas.microsoft.com/office/powerpoint/2010/main" xmlns="" val="426641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7842" y="4295003"/>
            <a:ext cx="3804233" cy="23701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4" descr="yellowdoor-11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573" y="4418793"/>
            <a:ext cx="3001141" cy="22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allotment apri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9" y="4592325"/>
            <a:ext cx="1554604" cy="207280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81178"/>
            <a:ext cx="212407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729" y="1081178"/>
            <a:ext cx="43513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Calibri"/>
                <a:cs typeface="Calibri"/>
              </a:rPr>
              <a:t>Services </a:t>
            </a:r>
            <a:r>
              <a:rPr lang="en-US" sz="2400" b="1" dirty="0" smtClean="0">
                <a:latin typeface="Calibri"/>
                <a:cs typeface="Calibri"/>
              </a:rPr>
              <a:t>became more </a:t>
            </a:r>
            <a:r>
              <a:rPr lang="en-US" sz="2400" b="1" dirty="0">
                <a:latin typeface="Calibri"/>
                <a:cs typeface="Calibri"/>
              </a:rPr>
              <a:t>vibrant, peer ‘meet &amp; greet’, recovery cafes, mutual aid, social activities, new SU-led care plan format &amp; </a:t>
            </a:r>
            <a:r>
              <a:rPr lang="en-US" sz="2400" b="1" dirty="0" smtClean="0">
                <a:latin typeface="Calibri"/>
                <a:cs typeface="Calibri"/>
              </a:rPr>
              <a:t> allotments</a:t>
            </a:r>
            <a:r>
              <a:rPr lang="en-US" sz="2400" b="1" dirty="0">
                <a:latin typeface="Calibri"/>
                <a:cs typeface="Calibri"/>
              </a:rPr>
              <a:t>, </a:t>
            </a:r>
            <a:r>
              <a:rPr lang="en-US" sz="2400" b="1" dirty="0" smtClean="0">
                <a:latin typeface="Calibri"/>
                <a:cs typeface="Calibri"/>
              </a:rPr>
              <a:t>and enabled development of a new peer-led charity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8474" y="214442"/>
            <a:ext cx="7556313" cy="65982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8000"/>
                </a:solidFill>
                <a:latin typeface="Calibri"/>
                <a:cs typeface="Calibri"/>
              </a:rPr>
              <a:t>Example 2: learning points</a:t>
            </a:r>
            <a:endParaRPr lang="en-US" sz="32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76693" y="1517820"/>
            <a:ext cx="2303388" cy="20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79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Conclusions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149405" y="1157784"/>
            <a:ext cx="8740142" cy="4968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libri"/>
                <a:cs typeface="Calibri"/>
              </a:rPr>
              <a:t>NHS has critical role to play in recovery orientated drug treatment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Champion high quality treatment including opioid substitution</a:t>
            </a:r>
          </a:p>
          <a:p>
            <a:pPr marL="0" indent="0">
              <a:buNone/>
            </a:pPr>
            <a:r>
              <a:rPr lang="en-US" sz="2400" b="1" dirty="0" smtClean="0">
                <a:latin typeface="Calibri"/>
                <a:cs typeface="Calibri"/>
              </a:rPr>
              <a:t>It can champion helping service user build health recovery assets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Vaccinate </a:t>
            </a:r>
            <a:r>
              <a:rPr lang="en-US" sz="2400" dirty="0" err="1" smtClean="0">
                <a:latin typeface="Calibri"/>
                <a:cs typeface="Calibri"/>
              </a:rPr>
              <a:t>Hep</a:t>
            </a:r>
            <a:r>
              <a:rPr lang="en-US" sz="2400" dirty="0" smtClean="0">
                <a:latin typeface="Calibri"/>
                <a:cs typeface="Calibri"/>
              </a:rPr>
              <a:t> B, Treat </a:t>
            </a:r>
            <a:r>
              <a:rPr lang="en-US" sz="2400" dirty="0" err="1" smtClean="0">
                <a:latin typeface="Calibri"/>
                <a:cs typeface="Calibri"/>
              </a:rPr>
              <a:t>Hep</a:t>
            </a:r>
            <a:r>
              <a:rPr lang="en-US" sz="2400" dirty="0" smtClean="0">
                <a:latin typeface="Calibri"/>
                <a:cs typeface="Calibri"/>
              </a:rPr>
              <a:t> C and HIV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Reduce overdose rates: increase coverage of OST, increase Naloxone distribution, reduce smoking amongst heroin users</a:t>
            </a:r>
          </a:p>
          <a:p>
            <a:pPr marL="0" indent="0">
              <a:buNone/>
            </a:pPr>
            <a:r>
              <a:rPr lang="en-US" sz="2400" b="1" dirty="0" smtClean="0">
                <a:latin typeface="Calibri"/>
                <a:cs typeface="Calibri"/>
              </a:rPr>
              <a:t>Re-orientation has been required in other countries: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Asset and deficit focus; service users as partners; helping service user build wider recovery capital, take a long term or extensive approach</a:t>
            </a:r>
          </a:p>
          <a:p>
            <a:pPr marL="228600" lvl="1" indent="0" algn="ctr">
              <a:buNone/>
            </a:pPr>
            <a:r>
              <a:rPr lang="en-US" sz="2800" b="1" dirty="0" smtClean="0">
                <a:latin typeface="Calibri"/>
                <a:cs typeface="Calibri"/>
              </a:rPr>
              <a:t>Quality standards and quality assurance can help this process</a:t>
            </a:r>
          </a:p>
          <a:p>
            <a:pPr lvl="1"/>
            <a:endParaRPr lang="en-US"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38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libri"/>
                <a:cs typeface="Calibri"/>
              </a:rPr>
              <a:t>Covering</a:t>
            </a:r>
            <a:endParaRPr lang="en-US" sz="4000" b="1" dirty="0">
              <a:latin typeface="Calibri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25632" y="597566"/>
            <a:ext cx="5063733" cy="6132594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latin typeface="Calibri"/>
                <a:cs typeface="Calibri"/>
              </a:rPr>
              <a:t>Quality standards and assurance mechanisms in drug treatment</a:t>
            </a:r>
          </a:p>
          <a:p>
            <a:endParaRPr lang="en-US" sz="900" b="1" dirty="0">
              <a:latin typeface="Calibri"/>
              <a:cs typeface="Calibri"/>
            </a:endParaRPr>
          </a:p>
          <a:p>
            <a:r>
              <a:rPr lang="en-US" sz="2600" b="1" dirty="0" smtClean="0">
                <a:latin typeface="Calibri"/>
                <a:cs typeface="Calibri"/>
              </a:rPr>
              <a:t>Personal reflections on attempts to improve quality in NHS drug services</a:t>
            </a:r>
          </a:p>
          <a:p>
            <a:pPr lvl="1"/>
            <a:endParaRPr lang="en-US" sz="1100" dirty="0" smtClean="0">
              <a:latin typeface="Calibri"/>
              <a:cs typeface="Calibri"/>
            </a:endParaRPr>
          </a:p>
          <a:p>
            <a:r>
              <a:rPr lang="en-US" sz="2600" b="1" dirty="0" smtClean="0">
                <a:latin typeface="Calibri"/>
                <a:cs typeface="Calibri"/>
              </a:rPr>
              <a:t>Learning points on how quality assurance process can help create recovery orientated drug treatment services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791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91740"/>
            <a:ext cx="7556313" cy="1081148"/>
          </a:xfrm>
        </p:spPr>
        <p:txBody>
          <a:bodyPr/>
          <a:lstStyle/>
          <a:p>
            <a:r>
              <a:rPr lang="en-US" b="1" dirty="0">
                <a:latin typeface="Calibri"/>
                <a:cs typeface="Calibri"/>
              </a:rPr>
              <a:t>Quality standards and assurance mechanisms in drug treatment</a:t>
            </a:r>
            <a:br>
              <a:rPr lang="en-US" b="1" dirty="0">
                <a:latin typeface="Calibri"/>
                <a:cs typeface="Calibri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19" y="1578820"/>
            <a:ext cx="8681759" cy="5279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libri"/>
                <a:cs typeface="Calibri"/>
              </a:rPr>
              <a:t>Growing number </a:t>
            </a:r>
            <a:r>
              <a:rPr lang="en-US" dirty="0" smtClean="0">
                <a:latin typeface="Calibri"/>
                <a:cs typeface="Calibri"/>
              </a:rPr>
              <a:t>of national and international quality standards and          assurance mechanisms for drug treatment</a:t>
            </a:r>
          </a:p>
          <a:p>
            <a:pPr marL="0" indent="0">
              <a:buNone/>
            </a:pPr>
            <a:r>
              <a:rPr lang="en-US" sz="2400" b="1" dirty="0" smtClean="0">
                <a:latin typeface="Calibri"/>
                <a:cs typeface="Calibri"/>
              </a:rPr>
              <a:t>International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UNODC/WHO </a:t>
            </a:r>
            <a:r>
              <a:rPr lang="en-US" dirty="0" smtClean="0">
                <a:latin typeface="Calibri"/>
                <a:cs typeface="Calibri"/>
              </a:rPr>
              <a:t>quality standards for the drug treatment of drug use disorders (2016) and international piloting of quality assurance mechanisms 2017 onwards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European </a:t>
            </a:r>
            <a:r>
              <a:rPr lang="en-US" dirty="0" smtClean="0">
                <a:latin typeface="Calibri"/>
                <a:cs typeface="Calibri"/>
              </a:rPr>
              <a:t>quality standards for drug treatment</a:t>
            </a:r>
            <a:r>
              <a:rPr lang="en-US" b="1" dirty="0" smtClean="0">
                <a:latin typeface="Calibri"/>
                <a:cs typeface="Calibri"/>
              </a:rPr>
              <a:t> EQUS </a:t>
            </a:r>
            <a:r>
              <a:rPr lang="en-US" dirty="0" smtClean="0">
                <a:latin typeface="Calibri"/>
                <a:cs typeface="Calibri"/>
              </a:rPr>
              <a:t>(2016 and piloting 2017 onwards)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UK National systems </a:t>
            </a:r>
          </a:p>
          <a:p>
            <a:pPr lvl="1"/>
            <a:r>
              <a:rPr lang="en-US" dirty="0" err="1" smtClean="0">
                <a:latin typeface="Calibri"/>
                <a:cs typeface="Calibri"/>
              </a:rPr>
              <a:t>QuADS</a:t>
            </a:r>
            <a:r>
              <a:rPr lang="en-US" dirty="0" smtClean="0">
                <a:latin typeface="Calibri"/>
                <a:cs typeface="Calibri"/>
              </a:rPr>
              <a:t>; Healthcare Commission/NTA; Care Quality Commission</a:t>
            </a:r>
            <a:r>
              <a:rPr lang="en-US" b="1" dirty="0" smtClean="0">
                <a:latin typeface="Calibri"/>
                <a:cs typeface="Calibri"/>
              </a:rPr>
              <a:t>; Scotland “Quality Principles’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‘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Commercial’ systems eg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International </a:t>
            </a:r>
            <a:r>
              <a:rPr lang="en-US" dirty="0" err="1" smtClean="0">
                <a:latin typeface="Calibri"/>
                <a:cs typeface="Calibri"/>
              </a:rPr>
              <a:t>Standardisation</a:t>
            </a:r>
            <a:r>
              <a:rPr lang="en-US" dirty="0" smtClean="0">
                <a:latin typeface="Calibri"/>
                <a:cs typeface="Calibri"/>
              </a:rPr>
              <a:t> Organisation </a:t>
            </a:r>
            <a:r>
              <a:rPr lang="en-US" b="1" dirty="0" smtClean="0">
                <a:latin typeface="Calibri"/>
                <a:cs typeface="Calibri"/>
              </a:rPr>
              <a:t>(ISO) </a:t>
            </a:r>
            <a:r>
              <a:rPr lang="en-US" dirty="0" smtClean="0">
                <a:latin typeface="Calibri"/>
                <a:cs typeface="Calibri"/>
              </a:rPr>
              <a:t>general quality assurance systems; 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health and social care system eg </a:t>
            </a:r>
            <a:r>
              <a:rPr lang="en-US" b="1" dirty="0" smtClean="0">
                <a:latin typeface="Calibri"/>
                <a:cs typeface="Calibri"/>
              </a:rPr>
              <a:t>CARF</a:t>
            </a:r>
            <a:r>
              <a:rPr lang="en-US" dirty="0" smtClean="0">
                <a:latin typeface="Calibri"/>
                <a:cs typeface="Calibri"/>
              </a:rPr>
              <a:t> (Commission on Accreditation of Rehabilitation Facilities) with </a:t>
            </a:r>
            <a:r>
              <a:rPr lang="en-US" dirty="0">
                <a:latin typeface="Calibri"/>
                <a:cs typeface="Calibri"/>
              </a:rPr>
              <a:t>specialisms for </a:t>
            </a:r>
            <a:r>
              <a:rPr lang="en-US" dirty="0" smtClean="0">
                <a:latin typeface="Calibri"/>
                <a:cs typeface="Calibri"/>
              </a:rPr>
              <a:t>drug in-patient treatment and residential rehabilitation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9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65699"/>
          </a:xfrm>
        </p:spPr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Care Quality Commission England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0176"/>
            <a:ext cx="6205412" cy="52311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22233" y="2419712"/>
            <a:ext cx="2488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CQC regulate and inspect all health and social care including drug 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2232" y="4005064"/>
            <a:ext cx="2586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NICE tells us what evidence-based and cost effective treatment to provide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2233" y="4470278"/>
            <a:ext cx="1180582" cy="652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924" y="1643423"/>
            <a:ext cx="1202431" cy="7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048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76" y="484094"/>
            <a:ext cx="7711512" cy="784319"/>
          </a:xfrm>
        </p:spPr>
        <p:txBody>
          <a:bodyPr/>
          <a:lstStyle/>
          <a:p>
            <a:r>
              <a:rPr lang="en-US" sz="3200" b="1" dirty="0">
                <a:latin typeface="Calibri"/>
                <a:cs typeface="Calibri"/>
              </a:rPr>
              <a:t>International examples of quality assurance  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/>
          <a:srcRect l="2305" r="2644"/>
          <a:stretch/>
        </p:blipFill>
        <p:spPr>
          <a:xfrm>
            <a:off x="343276" y="3106156"/>
            <a:ext cx="2098299" cy="3088997"/>
          </a:xfrm>
          <a:ln>
            <a:solidFill>
              <a:srgbClr val="00000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32077" y="1268413"/>
            <a:ext cx="7208785" cy="96252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European Union (EU) new quality standards for drug treatment services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EQUS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531956"/>
              </p:ext>
            </p:extLst>
          </p:nvPr>
        </p:nvGraphicFramePr>
        <p:xfrm>
          <a:off x="2699792" y="2420889"/>
          <a:ext cx="6264696" cy="4298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5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62782">
                <a:tc>
                  <a:txBody>
                    <a:bodyPr/>
                    <a:lstStyle/>
                    <a:p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Interventions</a:t>
                      </a:r>
                    </a:p>
                    <a:p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Level</a:t>
                      </a:r>
                      <a:endParaRPr lang="en-US" sz="18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Service</a:t>
                      </a:r>
                      <a:r>
                        <a:rPr lang="en-US" sz="1800" b="1" baseline="0" dirty="0" smtClean="0">
                          <a:latin typeface="Calibri"/>
                          <a:cs typeface="Calibri"/>
                        </a:rPr>
                        <a:t> Level</a:t>
                      </a:r>
                      <a:endParaRPr lang="en-US" sz="18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System Level</a:t>
                      </a:r>
                      <a:endParaRPr lang="en-US" sz="18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399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Structural quality</a:t>
                      </a:r>
                      <a:endParaRPr lang="en-US" sz="18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Setting 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Resource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Legal &amp; ethical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99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Process quality</a:t>
                      </a:r>
                      <a:endParaRPr lang="en-US" sz="18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Implementatio</a:t>
                      </a: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n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Procedures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Service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co-operation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399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Outcome quality</a:t>
                      </a:r>
                      <a:endParaRPr lang="en-US" sz="18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Effectiveness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Effectiveness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Treatment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coverage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399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Benchmark</a:t>
                      </a:r>
                      <a:endParaRPr lang="en-US" sz="18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Cost-benefit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Cost Utilization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Cost effectiveness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439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76" y="484094"/>
            <a:ext cx="7711512" cy="784319"/>
          </a:xfrm>
        </p:spPr>
        <p:txBody>
          <a:bodyPr/>
          <a:lstStyle/>
          <a:p>
            <a:r>
              <a:rPr lang="en-US" sz="3200" b="1" dirty="0">
                <a:latin typeface="Calibri"/>
                <a:cs typeface="Calibri"/>
              </a:rPr>
              <a:t>International examples of quality assurance  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32077" y="1268414"/>
            <a:ext cx="7208785" cy="678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United Nations/World Health Organisation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2719" y="2727535"/>
            <a:ext cx="1996285" cy="2685885"/>
          </a:xfrm>
          <a:prstGeom prst="rect">
            <a:avLst/>
          </a:prstGeom>
          <a:ln>
            <a:solidFill>
              <a:srgbClr val="4F81BD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131197"/>
              </p:ext>
            </p:extLst>
          </p:nvPr>
        </p:nvGraphicFramePr>
        <p:xfrm>
          <a:off x="343276" y="1947335"/>
          <a:ext cx="6074457" cy="466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21657"/>
                <a:gridCol w="3352800"/>
              </a:tblGrid>
              <a:tr h="44657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System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Service standards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68474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Strategic partnership</a:t>
                      </a:r>
                    </a:p>
                    <a:p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Core Management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68474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Needs assessment</a:t>
                      </a:r>
                    </a:p>
                    <a:p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Core Care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68474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3-5 year System plan</a:t>
                      </a:r>
                    </a:p>
                    <a:p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Patients rights &amp; responsibility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68474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Service funding in line with evidence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Intervention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standards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68474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Funders support system quality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improvement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Setting standards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684748">
                <a:tc>
                  <a:txBody>
                    <a:bodyPr/>
                    <a:lstStyle/>
                    <a:p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Target group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standards</a:t>
                      </a:r>
                    </a:p>
                    <a:p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464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05933"/>
            <a:ext cx="7556313" cy="1218437"/>
          </a:xfrm>
        </p:spPr>
        <p:txBody>
          <a:bodyPr/>
          <a:lstStyle/>
          <a:p>
            <a:r>
              <a:rPr lang="en-US" b="1" dirty="0">
                <a:latin typeface="Calibri"/>
                <a:cs typeface="Calibri"/>
              </a:rPr>
              <a:t>Personal reflections on attempts to improve quality in NHS drug services</a:t>
            </a:r>
            <a:br>
              <a:rPr lang="en-US" b="1" dirty="0">
                <a:latin typeface="Calibri"/>
                <a:cs typeface="Calibri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948" y="1681786"/>
            <a:ext cx="8427412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NHS services have many strengths: we need them  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NHS has good governance and a culture of quality assurance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NHS good at health – help  </a:t>
            </a:r>
          </a:p>
          <a:p>
            <a:r>
              <a:rPr lang="en-US" sz="2400" b="1" dirty="0">
                <a:latin typeface="Calibri"/>
                <a:cs typeface="Calibri"/>
              </a:rPr>
              <a:t>p</a:t>
            </a:r>
            <a:r>
              <a:rPr lang="en-US" sz="2400" b="1" dirty="0" smtClean="0">
                <a:latin typeface="Calibri"/>
                <a:cs typeface="Calibri"/>
              </a:rPr>
              <a:t>eople build health recovery capital                                                              </a:t>
            </a:r>
          </a:p>
          <a:p>
            <a:endParaRPr lang="en-US" sz="32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alibri"/>
                <a:cs typeface="Calibri"/>
              </a:rPr>
              <a:t>BUT</a:t>
            </a:r>
            <a:endParaRPr lang="en-US" sz="2400" b="1" dirty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Some NHS </a:t>
            </a:r>
            <a:r>
              <a:rPr lang="en-US" sz="2400" b="1" dirty="0" err="1" smtClean="0">
                <a:latin typeface="Calibri"/>
                <a:cs typeface="Calibri"/>
              </a:rPr>
              <a:t>organisations</a:t>
            </a:r>
            <a:r>
              <a:rPr lang="en-US" sz="2400" b="1" dirty="0" smtClean="0">
                <a:latin typeface="Calibri"/>
                <a:cs typeface="Calibri"/>
              </a:rPr>
              <a:t> can also be: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Bureaucratic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Calibri"/>
                <a:cs typeface="Calibri"/>
              </a:rPr>
              <a:t>R</a:t>
            </a:r>
            <a:r>
              <a:rPr lang="en-US" sz="2400" b="1" dirty="0" smtClean="0">
                <a:latin typeface="Calibri"/>
                <a:cs typeface="Calibri"/>
              </a:rPr>
              <a:t>isk averse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Slow to implement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Illness and disease focused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Calibri"/>
                <a:cs typeface="Calibri"/>
              </a:rPr>
              <a:t>P</a:t>
            </a:r>
            <a:r>
              <a:rPr lang="en-US" sz="2400" b="1" dirty="0" smtClean="0">
                <a:latin typeface="Calibri"/>
                <a:cs typeface="Calibri"/>
              </a:rPr>
              <a:t>rofessional interest group driven</a:t>
            </a:r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4" name="Picture 3" descr="NHS-expor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1968" y="2937230"/>
            <a:ext cx="3724538" cy="250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26061"/>
            <a:ext cx="7556313" cy="961021"/>
          </a:xfrm>
        </p:spPr>
        <p:txBody>
          <a:bodyPr/>
          <a:lstStyle/>
          <a:p>
            <a:r>
              <a:rPr lang="en-US" sz="2800" b="1" dirty="0" smtClean="0">
                <a:latin typeface="Calibri"/>
                <a:cs typeface="Calibri"/>
              </a:rPr>
              <a:t>Example 1: using quality assurance to  implement evidence-based opioid substitution treatment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310" y="1544497"/>
            <a:ext cx="9006689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Annual audit inc prescribing practice in line with </a:t>
            </a:r>
          </a:p>
          <a:p>
            <a:r>
              <a:rPr lang="en-US" sz="2400" b="1" dirty="0" smtClean="0">
                <a:solidFill>
                  <a:srgbClr val="FF6600"/>
                </a:solidFill>
                <a:latin typeface="Calibri"/>
                <a:cs typeface="Calibri"/>
              </a:rPr>
              <a:t>Orange </a:t>
            </a:r>
            <a:r>
              <a:rPr lang="en-US" sz="2400" b="1" dirty="0">
                <a:solidFill>
                  <a:srgbClr val="FF6600"/>
                </a:solidFill>
                <a:latin typeface="Calibri"/>
                <a:cs typeface="Calibri"/>
              </a:rPr>
              <a:t>G</a:t>
            </a:r>
            <a:r>
              <a:rPr lang="en-US" sz="2400" b="1" dirty="0" smtClean="0">
                <a:solidFill>
                  <a:srgbClr val="FF6600"/>
                </a:solidFill>
                <a:latin typeface="Calibri"/>
                <a:cs typeface="Calibri"/>
              </a:rPr>
              <a:t>uidelines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Audits: Prescribing data, case note audit &amp; service user survey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A</a:t>
            </a:r>
            <a:r>
              <a:rPr lang="en-US" sz="2400" dirty="0" smtClean="0">
                <a:latin typeface="Calibri"/>
                <a:cs typeface="Calibri"/>
              </a:rPr>
              <a:t>udit team of staff from 9 services: audit each other</a:t>
            </a:r>
          </a:p>
          <a:p>
            <a:pPr marL="285750" indent="-285750">
              <a:buFont typeface="Arial"/>
              <a:buChar char="•"/>
            </a:pPr>
            <a:endParaRPr lang="en-US" sz="2000" b="1" dirty="0" smtClean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Specific focus on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Supervised dispensing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Mean doses of methadone and buprenorphine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What regimens: maintenance or community detoxification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Results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FF6600"/>
                </a:solidFill>
                <a:latin typeface="Calibri"/>
                <a:cs typeface="Calibri"/>
              </a:rPr>
              <a:t>Mean doses lower </a:t>
            </a:r>
            <a:r>
              <a:rPr lang="en-US" sz="2400" dirty="0" smtClean="0">
                <a:latin typeface="Calibri"/>
                <a:cs typeface="Calibri"/>
              </a:rPr>
              <a:t>than recommended for maintenance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FF6600"/>
                </a:solidFill>
                <a:latin typeface="Calibri"/>
                <a:cs typeface="Calibri"/>
              </a:rPr>
              <a:t>Unclear regimens </a:t>
            </a:r>
            <a:r>
              <a:rPr lang="en-US" sz="2400" dirty="0" smtClean="0">
                <a:latin typeface="Calibri"/>
                <a:cs typeface="Calibri"/>
              </a:rPr>
              <a:t>(lots of ‘slow reduction’)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50% on supervised dispensing </a:t>
            </a:r>
            <a:r>
              <a:rPr lang="en-US" sz="2400" dirty="0" smtClean="0">
                <a:latin typeface="Calibri"/>
                <a:cs typeface="Calibri"/>
              </a:rPr>
              <a:t>not visible link to ‘stability”</a:t>
            </a:r>
          </a:p>
        </p:txBody>
      </p:sp>
    </p:spTree>
    <p:extLst>
      <p:ext uri="{BB962C8B-B14F-4D97-AF65-F5344CB8AC3E}">
        <p14:creationId xmlns:p14="http://schemas.microsoft.com/office/powerpoint/2010/main" xmlns="" val="126038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26061"/>
            <a:ext cx="7556313" cy="961021"/>
          </a:xfrm>
        </p:spPr>
        <p:txBody>
          <a:bodyPr/>
          <a:lstStyle/>
          <a:p>
            <a:r>
              <a:rPr lang="en-US" sz="2800" b="1" dirty="0" smtClean="0">
                <a:latin typeface="Calibri"/>
                <a:cs typeface="Calibri"/>
              </a:rPr>
              <a:t>Example 1: Implementing evidence-based opioid substitution treatment: actions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920" y="1287082"/>
            <a:ext cx="8780061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Discuss AUDIT results In Clinical governance meetings and            with clinicians/prescribers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Mean dose </a:t>
            </a:r>
            <a:r>
              <a:rPr lang="en-US" sz="2400" dirty="0" smtClean="0">
                <a:latin typeface="Calibri"/>
                <a:cs typeface="Calibri"/>
              </a:rPr>
              <a:t>: clinicians said low doses were ‘client driven’. Second audit on lower dose clients - results that half were using opioids ‘on top’ – so slow reduction = poor practice for these service users.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Clinicians trained on </a:t>
            </a:r>
            <a:r>
              <a:rPr lang="en-US" sz="2400" b="1" dirty="0" err="1" smtClean="0">
                <a:solidFill>
                  <a:srgbClr val="008000"/>
                </a:solidFill>
                <a:latin typeface="Calibri"/>
                <a:cs typeface="Calibri"/>
              </a:rPr>
              <a:t>Optimising</a:t>
            </a:r>
            <a:r>
              <a:rPr lang="en-US" sz="2400" b="1" dirty="0" smtClean="0">
                <a:solidFill>
                  <a:srgbClr val="008000"/>
                </a:solidFill>
                <a:latin typeface="Calibri"/>
                <a:cs typeface="Calibri"/>
              </a:rPr>
              <a:t> OST </a:t>
            </a:r>
            <a:r>
              <a:rPr lang="en-US" sz="2400" dirty="0" smtClean="0">
                <a:latin typeface="Calibri"/>
                <a:cs typeface="Calibri"/>
              </a:rPr>
              <a:t>(changing medication, increasing dose, supervision, psychosocial interventions) 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Regimens</a:t>
            </a:r>
            <a:r>
              <a:rPr lang="en-US" sz="2400" dirty="0" smtClean="0">
                <a:latin typeface="Calibri"/>
                <a:cs typeface="Calibri"/>
              </a:rPr>
              <a:t>: Clinical lead trained on </a:t>
            </a:r>
            <a:r>
              <a:rPr lang="en-US" sz="2400" b="1" dirty="0" smtClean="0">
                <a:solidFill>
                  <a:srgbClr val="008000"/>
                </a:solidFill>
                <a:latin typeface="Calibri"/>
                <a:cs typeface="Calibri"/>
              </a:rPr>
              <a:t>OST maintenanc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cs typeface="Calibri"/>
              </a:rPr>
              <a:t>e</a:t>
            </a:r>
            <a:r>
              <a:rPr lang="en-US" sz="2400" dirty="0" smtClean="0">
                <a:latin typeface="Calibri"/>
                <a:cs typeface="Calibri"/>
              </a:rPr>
              <a:t> in line with </a:t>
            </a:r>
            <a:r>
              <a:rPr lang="en-US" sz="2400" b="1" dirty="0" smtClean="0">
                <a:solidFill>
                  <a:srgbClr val="FF6600"/>
                </a:solidFill>
                <a:latin typeface="Calibri"/>
                <a:cs typeface="Calibri"/>
              </a:rPr>
              <a:t>Guidelines</a:t>
            </a:r>
            <a:r>
              <a:rPr lang="en-US" sz="2400" dirty="0" smtClean="0">
                <a:latin typeface="Calibri"/>
                <a:cs typeface="Calibri"/>
              </a:rPr>
              <a:t> OR </a:t>
            </a:r>
            <a:r>
              <a:rPr lang="en-US" sz="2400" b="1" dirty="0" smtClean="0">
                <a:solidFill>
                  <a:srgbClr val="008000"/>
                </a:solidFill>
                <a:latin typeface="Calibri"/>
                <a:cs typeface="Calibri"/>
              </a:rPr>
              <a:t>community detox in 3 months</a:t>
            </a:r>
            <a:r>
              <a:rPr lang="en-US" sz="2400" dirty="0" smtClean="0">
                <a:latin typeface="Calibri"/>
                <a:cs typeface="Calibri"/>
              </a:rPr>
              <a:t>. </a:t>
            </a:r>
            <a:endParaRPr lang="en-US" sz="24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Supervised dispensing</a:t>
            </a:r>
            <a:r>
              <a:rPr lang="en-US" sz="2400" dirty="0" smtClean="0">
                <a:latin typeface="Calibri"/>
                <a:cs typeface="Calibri"/>
              </a:rPr>
              <a:t>: </a:t>
            </a:r>
            <a:r>
              <a:rPr lang="en-US" sz="2400" dirty="0">
                <a:latin typeface="Calibri"/>
                <a:cs typeface="Calibri"/>
              </a:rPr>
              <a:t>Clinical lead training and supervision </a:t>
            </a:r>
            <a:r>
              <a:rPr lang="en-US" sz="2400" dirty="0" smtClean="0">
                <a:latin typeface="Calibri"/>
                <a:cs typeface="Calibri"/>
              </a:rPr>
              <a:t>to move to ‘take home’ if stable and not using on top.</a:t>
            </a:r>
          </a:p>
          <a:p>
            <a:endParaRPr lang="en-US" sz="2000" dirty="0" smtClean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Key messages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Regular clinical audit and working with clinicians was required to ensure fidelity to evidence-based prescribing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3665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2003</TotalTime>
  <Words>996</Words>
  <Application>Microsoft Office PowerPoint</Application>
  <PresentationFormat>On-screen Show (4:3)</PresentationFormat>
  <Paragraphs>137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Theme</vt:lpstr>
      <vt:lpstr>Improving quality of drug services in the NHS</vt:lpstr>
      <vt:lpstr>Covering</vt:lpstr>
      <vt:lpstr>Quality standards and assurance mechanisms in drug treatment </vt:lpstr>
      <vt:lpstr>Care Quality Commission England</vt:lpstr>
      <vt:lpstr>International examples of quality assurance   </vt:lpstr>
      <vt:lpstr>International examples of quality assurance   </vt:lpstr>
      <vt:lpstr>Personal reflections on attempts to improve quality in NHS drug services </vt:lpstr>
      <vt:lpstr>Example 1: using quality assurance to  implement evidence-based opioid substitution treatment</vt:lpstr>
      <vt:lpstr>Example 1: Implementing evidence-based opioid substitution treatment: actions</vt:lpstr>
      <vt:lpstr>Example 2: Implementing recovery-oriented drug treatment in NHS services</vt:lpstr>
      <vt:lpstr>Example 2: Phase 2: services…..following the publication of “Medications in Recovery’ 2012 </vt:lpstr>
      <vt:lpstr>Example 2: learning points</vt:lpstr>
      <vt:lpstr>Example 2: learning points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quality of drug services in the NHS</dc:title>
  <dc:creator>Annette Dale-Perera</dc:creator>
  <cp:lastModifiedBy>tricia</cp:lastModifiedBy>
  <cp:revision>32</cp:revision>
  <dcterms:created xsi:type="dcterms:W3CDTF">2017-07-20T09:22:11Z</dcterms:created>
  <dcterms:modified xsi:type="dcterms:W3CDTF">2017-07-25T10:38:56Z</dcterms:modified>
</cp:coreProperties>
</file>