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56" r:id="rId6"/>
    <p:sldId id="269" r:id="rId7"/>
    <p:sldId id="268" r:id="rId8"/>
    <p:sldId id="270" r:id="rId9"/>
    <p:sldId id="276" r:id="rId10"/>
    <p:sldId id="277" r:id="rId11"/>
    <p:sldId id="281" r:id="rId12"/>
    <p:sldId id="280" r:id="rId13"/>
    <p:sldId id="263" r:id="rId14"/>
    <p:sldId id="282" r:id="rId15"/>
    <p:sldId id="26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nor Dickie" initials="ED" lastIdx="1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99" autoAdjust="0"/>
    <p:restoredTop sz="75769" autoAdjust="0"/>
  </p:normalViewPr>
  <p:slideViewPr>
    <p:cSldViewPr snapToGrid="0" snapToObjects="1">
      <p:cViewPr varScale="1">
        <p:scale>
          <a:sx n="64" d="100"/>
          <a:sy n="64" d="100"/>
        </p:scale>
        <p:origin x="-23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EB9C87-8DA2-445B-8798-27411428F123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7655-1090-4AC0-897B-AF5196162EDE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877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6BA68-0716-4B8E-9CFB-76D2D5FC8C02}" type="datetimeFigureOut">
              <a:rPr lang="en-GB" smtClean="0"/>
              <a:pPr/>
              <a:t>28/07/2017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D0EA2-680D-407C-8C84-3973AEDC081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67945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0EA2-680D-407C-8C84-3973AEDC0814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66446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0EA2-680D-407C-8C84-3973AEDC0814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93088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dirty="0" smtClean="0"/>
              <a:t>Drug use in the general population is falling and amongst young people remains low. </a:t>
            </a:r>
          </a:p>
          <a:p>
            <a:pPr algn="just"/>
            <a:endParaRPr lang="en-GB" dirty="0" smtClean="0">
              <a:solidFill>
                <a:srgbClr val="FF0000"/>
              </a:solidFill>
            </a:endParaRPr>
          </a:p>
          <a:p>
            <a:pPr algn="just"/>
            <a:r>
              <a:rPr lang="en-GB" dirty="0" smtClean="0"/>
              <a:t>The </a:t>
            </a:r>
            <a:r>
              <a:rPr lang="en-GB" u="sng" dirty="0" smtClean="0"/>
              <a:t>level</a:t>
            </a:r>
            <a:r>
              <a:rPr lang="en-GB" dirty="0" smtClean="0"/>
              <a:t> of </a:t>
            </a:r>
            <a:r>
              <a:rPr lang="en-GB" i="1" dirty="0" smtClean="0"/>
              <a:t>problem</a:t>
            </a:r>
            <a:r>
              <a:rPr lang="en-GB" dirty="0" smtClean="0"/>
              <a:t> drug use has not changed significantly in recent years, but  again the </a:t>
            </a:r>
            <a:r>
              <a:rPr lang="en-GB" u="sng" dirty="0" smtClean="0"/>
              <a:t>age profile</a:t>
            </a:r>
            <a:r>
              <a:rPr lang="en-GB" dirty="0" smtClean="0"/>
              <a:t> has changed. The estimated number of people under 35 with problem drug use has decreased, but the number over 35 has increased.</a:t>
            </a:r>
          </a:p>
          <a:p>
            <a:endParaRPr lang="en-GB" dirty="0" smtClean="0"/>
          </a:p>
          <a:p>
            <a:pPr algn="just"/>
            <a:r>
              <a:rPr lang="en-GB" dirty="0" smtClean="0"/>
              <a:t>At the same time, drug-related deaths have been increasing, reaching a record high of 706 in 2015.</a:t>
            </a:r>
          </a:p>
          <a:p>
            <a:pPr algn="just"/>
            <a:endParaRPr lang="en-GB" dirty="0" smtClean="0"/>
          </a:p>
          <a:p>
            <a:pPr algn="just"/>
            <a:r>
              <a:rPr lang="en-GB" dirty="0" smtClean="0"/>
              <a:t>The increase in drug-related deaths is largely accounted for by increased deaths among over 35s. At the same time there has been a fall in the number of deaths of people aged under 25.</a:t>
            </a:r>
          </a:p>
          <a:p>
            <a:pPr algn="just"/>
            <a:endParaRPr lang="en-GB" dirty="0" smtClean="0"/>
          </a:p>
          <a:p>
            <a:pPr algn="just"/>
            <a:r>
              <a:rPr lang="en-GB" b="1" dirty="0" smtClean="0"/>
              <a:t>Sources: 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Scottish Government, (2016), </a:t>
            </a:r>
            <a:r>
              <a:rPr lang="en-GB" sz="1200" i="1" dirty="0" smtClean="0"/>
              <a:t>2014/15 Scottish Crime and Justice Survey: Drug Use</a:t>
            </a:r>
            <a:r>
              <a:rPr lang="en-GB" sz="1200" dirty="0" smtClean="0"/>
              <a:t>, Edinburgh: Scottish Government</a:t>
            </a:r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 smtClean="0"/>
              <a:t>Scottish Government (2016) </a:t>
            </a:r>
            <a:r>
              <a:rPr lang="en-GB" sz="1200" i="1" dirty="0" smtClean="0"/>
              <a:t>Scottish Schools Adolescent Lifestyle and Substance Use Survey: Drug Use Report</a:t>
            </a:r>
          </a:p>
          <a:p>
            <a:pPr algn="just"/>
            <a:r>
              <a:rPr lang="en-US" sz="1200" dirty="0" err="1" smtClean="0"/>
              <a:t>ISD</a:t>
            </a:r>
            <a:r>
              <a:rPr lang="en-US" sz="1200" dirty="0" smtClean="0"/>
              <a:t> Scotland (October 2014) </a:t>
            </a:r>
            <a:r>
              <a:rPr lang="en-US" sz="1200" i="1" dirty="0" smtClean="0"/>
              <a:t>Estimating the National and Local Prevalence of Problem Drug Misuse in Scotland in 2012/13</a:t>
            </a:r>
            <a:endParaRPr lang="en-GB" i="1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44F07-19EA-47BF-AD3E-8A3B4623324D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25163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GB" sz="1200" dirty="0" smtClean="0"/>
              <a:t>There were 706 drug-related deaths in Scotland in 2015. A 15% increase from 2014, and the highest ever recorded.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sz="1200" dirty="0" smtClean="0"/>
              <a:t>These deaths have wide societal impacts (e.g. on families, communities and the Scottish economy)  and contribute to overall health inequalities in Scotland.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sz="1200" dirty="0" smtClean="0"/>
              <a:t>Males accounted for the majority (69%) of drug-related deaths in 2015.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sz="1200" dirty="0" smtClean="0"/>
              <a:t>Those aged 35 and over accounted for almost three quarters (73%) of deaths.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sz="1200" dirty="0" smtClean="0"/>
              <a:t>The majority (53%) of individuals lived in the 20% most deprived neighbourhoods.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sz="1200" dirty="0" smtClean="0"/>
              <a:t>In 2014, 310 children lost a parent or carer to a drug-related death. 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sz="1200" dirty="0" smtClean="0"/>
              <a:t>Most drug-related deaths were of people who took more than one substance.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sz="1200" dirty="0" smtClean="0"/>
              <a:t>Opiates or opioids were implicated in almost 9 out of 10 (86%) deaths in 2015, and more than the previous highest ever number. Benzodiazepines were implicated in over a quarter (27%).</a:t>
            </a:r>
          </a:p>
          <a:p>
            <a:pPr algn="just"/>
            <a:endParaRPr lang="en-GB" sz="1200" dirty="0" smtClean="0"/>
          </a:p>
          <a:p>
            <a:pPr algn="just"/>
            <a:r>
              <a:rPr lang="en-GB" sz="1200" b="1" dirty="0" smtClean="0"/>
              <a:t>Sources:</a:t>
            </a:r>
          </a:p>
          <a:p>
            <a:r>
              <a:rPr lang="en-GB" sz="1200" dirty="0" err="1" smtClean="0"/>
              <a:t>ISD</a:t>
            </a:r>
            <a:r>
              <a:rPr lang="en-GB" sz="1200" dirty="0" smtClean="0"/>
              <a:t> Scotland (March 2016) </a:t>
            </a:r>
            <a:r>
              <a:rPr lang="en-GB" sz="1200" i="1" dirty="0" smtClean="0"/>
              <a:t>The National Drug-Related Deaths Database (Scotland) Report: Analysis of Deaths Occurring in 2014. </a:t>
            </a:r>
          </a:p>
          <a:p>
            <a:r>
              <a:rPr lang="en-GB" sz="1200" dirty="0" smtClean="0"/>
              <a:t>National Records of Scotland (2016), </a:t>
            </a:r>
            <a:r>
              <a:rPr lang="en-GB" sz="1200" i="1" dirty="0" smtClean="0"/>
              <a:t>drug-related Deaths in Scotland in 2015</a:t>
            </a:r>
            <a:r>
              <a:rPr lang="en-GB" sz="1200" dirty="0" smtClean="0"/>
              <a:t/>
            </a:r>
            <a:br>
              <a:rPr lang="en-GB" sz="1200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244F07-19EA-47BF-AD3E-8A3B4623324D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9488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400"/>
              </a:spcAft>
            </a:pPr>
            <a:r>
              <a:rPr lang="en-US" sz="1200" dirty="0" smtClean="0"/>
              <a:t>We already know a lot about the risk factors and those who are most at risk of drug-related death and this is backed up by the literature. </a:t>
            </a:r>
            <a:r>
              <a:rPr lang="en-US" sz="1200" b="1" dirty="0" smtClean="0"/>
              <a:t>Risk factors include:</a:t>
            </a:r>
          </a:p>
          <a:p>
            <a:pPr algn="just">
              <a:spcAft>
                <a:spcPts val="400"/>
              </a:spcAft>
            </a:pPr>
            <a:r>
              <a:rPr lang="en-US" sz="1200" dirty="0" smtClean="0"/>
              <a:t>Injecting drug use, which carries a higher risk of death from overdose, as well as a high prevalence of BBV infection.</a:t>
            </a:r>
          </a:p>
          <a:p>
            <a:pPr algn="just">
              <a:spcAft>
                <a:spcPts val="400"/>
              </a:spcAft>
            </a:pPr>
            <a:r>
              <a:rPr lang="en-GB" sz="1200" dirty="0" smtClean="0"/>
              <a:t>The risk of drug-related death is higher in individuals using drugs who were recently released from prison or hospital.</a:t>
            </a:r>
            <a:endParaRPr lang="en-US" sz="1200" dirty="0" smtClean="0"/>
          </a:p>
          <a:p>
            <a:pPr algn="just">
              <a:spcAft>
                <a:spcPts val="400"/>
              </a:spcAft>
            </a:pPr>
            <a:r>
              <a:rPr lang="en-US" sz="1200" dirty="0" smtClean="0"/>
              <a:t>A correlation between deprivation (and associated unemployment and homelessness) and drug-related death.</a:t>
            </a:r>
          </a:p>
          <a:p>
            <a:pPr algn="just">
              <a:spcAft>
                <a:spcPts val="400"/>
              </a:spcAft>
            </a:pPr>
            <a:r>
              <a:rPr lang="en-US" sz="1200" dirty="0" smtClean="0"/>
              <a:t>Poly-drug use (particularly involving drugs with a sedative effect) and other risky </a:t>
            </a:r>
            <a:r>
              <a:rPr lang="en-US" sz="1200" dirty="0" err="1" smtClean="0"/>
              <a:t>behaviours</a:t>
            </a:r>
            <a:r>
              <a:rPr lang="en-US" sz="1200" dirty="0" smtClean="0"/>
              <a:t> (including smoking, chronic alcohol use, poor diet and lack of exercise).</a:t>
            </a:r>
          </a:p>
          <a:p>
            <a:pPr algn="just">
              <a:spcAft>
                <a:spcPts val="400"/>
              </a:spcAft>
            </a:pPr>
            <a:r>
              <a:rPr lang="en-US" sz="1200" dirty="0" smtClean="0"/>
              <a:t>Frequent entrance and exit from treatment. This demonstrates the importance of good recovery oriented practice which enables access to, and retention in, services.</a:t>
            </a:r>
            <a:endParaRPr lang="en-GB" sz="1200" dirty="0" smtClean="0"/>
          </a:p>
          <a:p>
            <a:pPr marL="0" marR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Older age (and associated complex health and social care needs, isolation, mental health problems, chronic pain).</a:t>
            </a:r>
            <a:endParaRPr lang="en-GB" sz="1200" dirty="0" smtClean="0"/>
          </a:p>
          <a:p>
            <a:pPr algn="just">
              <a:spcAft>
                <a:spcPts val="400"/>
              </a:spcAft>
            </a:pPr>
            <a:r>
              <a:rPr lang="en-US" sz="1200" dirty="0" smtClean="0"/>
              <a:t>Being male, although the proportion of deaths accounted for by women has increased in recent years.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0EA2-680D-407C-8C84-3973AEDC0814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94420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Search strategy informed</a:t>
            </a:r>
            <a:r>
              <a:rPr lang="en-US" baseline="0" dirty="0" smtClean="0"/>
              <a:t> by trends and risks, as well as </a:t>
            </a:r>
            <a:r>
              <a:rPr lang="en-US" dirty="0" smtClean="0"/>
              <a:t>articles and working with knowledge services</a:t>
            </a:r>
          </a:p>
          <a:p>
            <a:r>
              <a:rPr lang="en-US" dirty="0" smtClean="0"/>
              <a:t>500 abstracts reviewed, 40 articles of</a:t>
            </a:r>
            <a:r>
              <a:rPr lang="en-US" baseline="0" dirty="0" smtClean="0"/>
              <a:t> possible relevance, 2015 limit – </a:t>
            </a:r>
            <a:r>
              <a:rPr lang="en-US" dirty="0" smtClean="0"/>
              <a:t>8 included systematic reviews from last two years.</a:t>
            </a:r>
          </a:p>
          <a:p>
            <a:r>
              <a:rPr lang="en-US" dirty="0" smtClean="0"/>
              <a:t>Absence of</a:t>
            </a:r>
            <a:r>
              <a:rPr lang="en-US" baseline="0" dirty="0" smtClean="0"/>
              <a:t> mention in this review summary</a:t>
            </a:r>
            <a:r>
              <a:rPr lang="en-US" dirty="0" smtClean="0"/>
              <a:t> does mean absence of relevance</a:t>
            </a:r>
          </a:p>
          <a:p>
            <a:r>
              <a:rPr lang="en-US" dirty="0" smtClean="0"/>
              <a:t>Just limits of current task – working paper</a:t>
            </a:r>
          </a:p>
          <a:p>
            <a:r>
              <a:rPr lang="en-US" dirty="0" smtClean="0"/>
              <a:t>To contribute to discussion, and ongoing</a:t>
            </a:r>
            <a:r>
              <a:rPr lang="en-US" baseline="0" dirty="0" smtClean="0"/>
              <a:t> work</a:t>
            </a:r>
            <a:endParaRPr lang="en-GB" dirty="0" smtClean="0"/>
          </a:p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0EA2-680D-407C-8C84-3973AEDC0814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27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0EA2-680D-407C-8C84-3973AEDC0814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5641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0EA2-680D-407C-8C84-3973AEDC0814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15123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0EA2-680D-407C-8C84-3973AEDC0814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0749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CD0EA2-680D-407C-8C84-3973AEDC0814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1640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77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6260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2839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83787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7744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8189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506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5189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905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5465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302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C60D6-F8D5-AD40-89AD-86F0BB2901F1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C9CBB-2F62-DC48-9194-4D46E5B2CE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930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36191" y="4872924"/>
            <a:ext cx="7607809" cy="2141634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 dirty="0" smtClean="0">
                <a:solidFill>
                  <a:schemeClr val="bg1"/>
                </a:solidFill>
              </a:rPr>
              <a:t>Drug Policy Through A Health Lens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Rapid </a:t>
            </a:r>
            <a:r>
              <a:rPr lang="en-US" sz="4000" b="1" dirty="0">
                <a:solidFill>
                  <a:schemeClr val="bg1"/>
                </a:solidFill>
              </a:rPr>
              <a:t>Evidence Review </a:t>
            </a:r>
            <a:r>
              <a:rPr lang="en-US" sz="4000" b="1" dirty="0" smtClean="0">
                <a:solidFill>
                  <a:schemeClr val="bg1"/>
                </a:solidFill>
              </a:rPr>
              <a:t/>
            </a:r>
            <a:br>
              <a:rPr lang="en-US" sz="4000" b="1" dirty="0" smtClean="0">
                <a:solidFill>
                  <a:schemeClr val="bg1"/>
                </a:solidFill>
              </a:rPr>
            </a:br>
            <a:r>
              <a:rPr lang="en-US" sz="4000" dirty="0" smtClean="0">
                <a:solidFill>
                  <a:schemeClr val="bg1"/>
                </a:solidFill>
              </a:rPr>
              <a:t>Elinor Dickie, MSc</a:t>
            </a:r>
            <a:br>
              <a:rPr lang="en-US" sz="4000" dirty="0" smtClean="0">
                <a:solidFill>
                  <a:schemeClr val="bg1"/>
                </a:solidFill>
              </a:rPr>
            </a:br>
            <a:r>
              <a:rPr lang="en-US" sz="3100" dirty="0" smtClean="0">
                <a:solidFill>
                  <a:schemeClr val="bg1"/>
                </a:solidFill>
              </a:rPr>
              <a:t>26 July 2017</a:t>
            </a:r>
            <a:r>
              <a:rPr lang="en-US" sz="4000" dirty="0" smtClean="0">
                <a:solidFill>
                  <a:schemeClr val="bg1"/>
                </a:solidFill>
              </a:rPr>
              <a:t/>
            </a:r>
            <a:br>
              <a:rPr lang="en-US" sz="4000" dirty="0" smtClean="0">
                <a:solidFill>
                  <a:schemeClr val="bg1"/>
                </a:solidFill>
              </a:rPr>
            </a:b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50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7554" y="570846"/>
            <a:ext cx="5879805" cy="504056"/>
          </a:xfrm>
        </p:spPr>
        <p:txBody>
          <a:bodyPr>
            <a:normAutofit fontScale="90000"/>
          </a:bodyPr>
          <a:lstStyle/>
          <a:p>
            <a:r>
              <a:rPr lang="en-GB" sz="3100" dirty="0" smtClean="0">
                <a:solidFill>
                  <a:srgbClr val="7030A0"/>
                </a:solidFill>
              </a:rPr>
              <a:t>Conclusion</a:t>
            </a:r>
            <a:endParaRPr lang="en-GB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9328" y="588862"/>
            <a:ext cx="8424672" cy="4812194"/>
            <a:chOff x="457200" y="588861"/>
            <a:chExt cx="8156446" cy="4868492"/>
          </a:xfrm>
        </p:grpSpPr>
        <p:sp>
          <p:nvSpPr>
            <p:cNvPr id="4" name="Freeform 3"/>
            <p:cNvSpPr/>
            <p:nvPr/>
          </p:nvSpPr>
          <p:spPr>
            <a:xfrm>
              <a:off x="6085148" y="890014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129" tIns="414028" rIns="368129" bIns="41402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Design services to improve access and keep people in treatment</a:t>
              </a:r>
              <a:endParaRPr lang="en-GB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6085148" y="2174837"/>
              <a:ext cx="2528498" cy="1359407"/>
            </a:xfrm>
            <a:custGeom>
              <a:avLst/>
              <a:gdLst>
                <a:gd name="connsiteX0" fmla="*/ 0 w 2528498"/>
                <a:gd name="connsiteY0" fmla="*/ 0 h 1359407"/>
                <a:gd name="connsiteX1" fmla="*/ 2528498 w 2528498"/>
                <a:gd name="connsiteY1" fmla="*/ 0 h 1359407"/>
                <a:gd name="connsiteX2" fmla="*/ 2528498 w 2528498"/>
                <a:gd name="connsiteY2" fmla="*/ 1359407 h 1359407"/>
                <a:gd name="connsiteX3" fmla="*/ 0 w 2528498"/>
                <a:gd name="connsiteY3" fmla="*/ 1359407 h 1359407"/>
                <a:gd name="connsiteX4" fmla="*/ 0 w 2528498"/>
                <a:gd name="connsiteY4" fmla="*/ 0 h 135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8498" h="1359407">
                  <a:moveTo>
                    <a:pt x="0" y="0"/>
                  </a:moveTo>
                  <a:lnTo>
                    <a:pt x="2528498" y="0"/>
                  </a:lnTo>
                  <a:lnTo>
                    <a:pt x="2528498" y="1359407"/>
                  </a:lnTo>
                  <a:lnTo>
                    <a:pt x="0" y="13594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3643880" y="588861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00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169" tIns="353068" rIns="307169" bIns="353068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Intensive support to overcome barriers and meet needs</a:t>
              </a:r>
              <a:endParaRPr lang="en-GB" sz="8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629450" y="2878316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129" tIns="414028" rIns="368129" bIns="41402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dirty="0" smtClean="0"/>
                <a:t>Being in substitution treatment is protective against the risk of death</a:t>
              </a:r>
              <a:endParaRPr lang="en-GB" sz="1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7200" y="4097946"/>
              <a:ext cx="2446934" cy="1359407"/>
            </a:xfrm>
            <a:custGeom>
              <a:avLst/>
              <a:gdLst>
                <a:gd name="connsiteX0" fmla="*/ 0 w 2446934"/>
                <a:gd name="connsiteY0" fmla="*/ 0 h 1359407"/>
                <a:gd name="connsiteX1" fmla="*/ 2446934 w 2446934"/>
                <a:gd name="connsiteY1" fmla="*/ 0 h 1359407"/>
                <a:gd name="connsiteX2" fmla="*/ 2446934 w 2446934"/>
                <a:gd name="connsiteY2" fmla="*/ 1359407 h 1359407"/>
                <a:gd name="connsiteX3" fmla="*/ 0 w 2446934"/>
                <a:gd name="connsiteY3" fmla="*/ 1359407 h 1359407"/>
                <a:gd name="connsiteX4" fmla="*/ 0 w 2446934"/>
                <a:gd name="connsiteY4" fmla="*/ 0 h 135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6934" h="1359407">
                  <a:moveTo>
                    <a:pt x="0" y="0"/>
                  </a:moveTo>
                  <a:lnTo>
                    <a:pt x="2446934" y="0"/>
                  </a:lnTo>
                  <a:lnTo>
                    <a:pt x="2446934" y="1359407"/>
                  </a:lnTo>
                  <a:lnTo>
                    <a:pt x="0" y="13594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941064" y="2022854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00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169" tIns="353068" rIns="307169" bIns="35306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 smtClean="0"/>
                <a:t>Seek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kern="1200" dirty="0" smtClean="0"/>
                <a:t>Keep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dirty="0" smtClean="0"/>
                <a:t>Treat</a:t>
              </a:r>
              <a:endParaRPr lang="en-GB" sz="2800" kern="12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895602" y="5792792"/>
            <a:ext cx="5879805" cy="504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3100" dirty="0" smtClean="0">
                <a:solidFill>
                  <a:srgbClr val="7030A0"/>
                </a:solidFill>
              </a:rPr>
              <a:t>Work in progress…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1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08537"/>
            <a:ext cx="8229600" cy="9573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Acknowledgements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2178539"/>
            <a:ext cx="8229600" cy="224715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Scottish Government Health Analytical Team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Colleagues at NHS Health Scotland </a:t>
            </a:r>
          </a:p>
          <a:p>
            <a:pPr marL="0" indent="0" algn="r">
              <a:buNone/>
            </a:pPr>
            <a:r>
              <a:rPr lang="en-US" dirty="0" smtClean="0">
                <a:solidFill>
                  <a:srgbClr val="00B050"/>
                </a:solidFill>
              </a:rPr>
              <a:t>(Julie Arnot, Garth Reid, Emma Riches)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PADS Harms Sub-group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" y="4888991"/>
            <a:ext cx="8229600" cy="15666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7030A0"/>
                </a:solidFill>
              </a:rPr>
              <a:t>Thank you for listening.</a:t>
            </a:r>
          </a:p>
          <a:p>
            <a:pPr marL="0" indent="0" algn="ctr">
              <a:buFont typeface="Arial"/>
              <a:buNone/>
            </a:pPr>
            <a:r>
              <a:rPr lang="en-US" dirty="0" smtClean="0">
                <a:solidFill>
                  <a:srgbClr val="7030A0"/>
                </a:solidFill>
              </a:rPr>
              <a:t>elinor.dickie@nhs.net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118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3" y="746578"/>
            <a:ext cx="3008313" cy="419646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Key trends</a:t>
            </a:r>
            <a:endParaRPr lang="en-GB" sz="2800" dirty="0">
              <a:solidFill>
                <a:srgbClr val="7030A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59306" y="1360803"/>
            <a:ext cx="3506970" cy="1354217"/>
            <a:chOff x="4004388" y="252235"/>
            <a:chExt cx="3506970" cy="1354217"/>
          </a:xfrm>
        </p:grpSpPr>
        <p:sp>
          <p:nvSpPr>
            <p:cNvPr id="6" name="TextBox 5"/>
            <p:cNvSpPr txBox="1"/>
            <p:nvPr/>
          </p:nvSpPr>
          <p:spPr>
            <a:xfrm>
              <a:off x="4004388" y="252235"/>
              <a:ext cx="2592288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600" dirty="0" smtClean="0">
                  <a:solidFill>
                    <a:srgbClr val="00CC99"/>
                  </a:solidFill>
                </a:rPr>
                <a:t>6%</a:t>
              </a:r>
              <a:r>
                <a:rPr lang="en-GB" dirty="0" smtClean="0"/>
                <a:t> </a:t>
              </a:r>
              <a:r>
                <a:rPr lang="en-GB" sz="1400" dirty="0" smtClean="0"/>
                <a:t>of adults had used one or more illicit drugs in last 12 months. </a:t>
              </a:r>
            </a:p>
            <a:p>
              <a:endParaRPr lang="en-GB" dirty="0"/>
            </a:p>
          </p:txBody>
        </p:sp>
        <p:sp>
          <p:nvSpPr>
            <p:cNvPr id="8" name="Down Arrow 7"/>
            <p:cNvSpPr/>
            <p:nvPr/>
          </p:nvSpPr>
          <p:spPr>
            <a:xfrm>
              <a:off x="6390367" y="543624"/>
              <a:ext cx="852272" cy="596969"/>
            </a:xfrm>
            <a:prstGeom prst="downArrow">
              <a:avLst/>
            </a:prstGeom>
            <a:solidFill>
              <a:srgbClr val="00CC99"/>
            </a:solidFill>
            <a:ln w="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dirty="0" smtClean="0">
                  <a:solidFill>
                    <a:schemeClr val="tx1"/>
                  </a:solidFill>
                </a:rPr>
                <a:t>1.6</a:t>
              </a:r>
              <a:endParaRPr lang="en-GB" sz="1400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232118" y="971791"/>
              <a:ext cx="127924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Percentage points</a:t>
              </a:r>
              <a:endParaRPr lang="en-GB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72200" y="297403"/>
              <a:ext cx="9361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Since 2008/09</a:t>
              </a:r>
              <a:endParaRPr lang="en-GB" sz="1000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27584" y="2947238"/>
            <a:ext cx="260120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rgbClr val="7030A0"/>
                </a:solidFill>
              </a:rPr>
              <a:t>95</a:t>
            </a:r>
            <a:r>
              <a:rPr lang="en-GB" sz="1400" dirty="0" smtClean="0">
                <a:solidFill>
                  <a:srgbClr val="7030A0"/>
                </a:solidFill>
              </a:rPr>
              <a:t>%</a:t>
            </a:r>
            <a:r>
              <a:rPr lang="en-GB" sz="1400" dirty="0" smtClean="0"/>
              <a:t> of 13 year olds and </a:t>
            </a:r>
            <a:r>
              <a:rPr lang="en-GB" sz="3600" dirty="0" smtClean="0">
                <a:solidFill>
                  <a:srgbClr val="7030A0"/>
                </a:solidFill>
              </a:rPr>
              <a:t>81%</a:t>
            </a:r>
            <a:r>
              <a:rPr lang="en-GB" dirty="0" smtClean="0"/>
              <a:t> </a:t>
            </a:r>
            <a:r>
              <a:rPr lang="en-GB" sz="1400" dirty="0" smtClean="0"/>
              <a:t>of 15 year olds had </a:t>
            </a:r>
            <a:r>
              <a:rPr lang="en-GB" sz="1400" b="1" dirty="0" smtClean="0"/>
              <a:t>never</a:t>
            </a:r>
            <a:r>
              <a:rPr lang="en-GB" sz="1400" dirty="0" smtClean="0"/>
              <a:t> used drugs</a:t>
            </a:r>
            <a:endParaRPr lang="en-GB" sz="1400" dirty="0"/>
          </a:p>
        </p:txBody>
      </p:sp>
      <p:grpSp>
        <p:nvGrpSpPr>
          <p:cNvPr id="18" name="Group 17"/>
          <p:cNvGrpSpPr/>
          <p:nvPr/>
        </p:nvGrpSpPr>
        <p:grpSpPr>
          <a:xfrm>
            <a:off x="504681" y="4889294"/>
            <a:ext cx="3719192" cy="844176"/>
            <a:chOff x="4056262" y="2212714"/>
            <a:chExt cx="2818715" cy="528286"/>
          </a:xfrm>
        </p:grpSpPr>
        <p:sp>
          <p:nvSpPr>
            <p:cNvPr id="12" name="Left-Right Arrow 11"/>
            <p:cNvSpPr/>
            <p:nvPr/>
          </p:nvSpPr>
          <p:spPr>
            <a:xfrm>
              <a:off x="4311279" y="2212714"/>
              <a:ext cx="864096" cy="528286"/>
            </a:xfrm>
            <a:prstGeom prst="leftRightArrow">
              <a:avLst/>
            </a:prstGeom>
            <a:solidFill>
              <a:srgbClr val="00CC99"/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FFC000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472101" y="2276872"/>
              <a:ext cx="140287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dirty="0" smtClean="0"/>
                <a:t>Still over </a:t>
              </a:r>
              <a:r>
                <a:rPr lang="en-GB" dirty="0" smtClean="0">
                  <a:solidFill>
                    <a:srgbClr val="00CC99"/>
                  </a:solidFill>
                </a:rPr>
                <a:t>60,000</a:t>
              </a:r>
              <a:r>
                <a:rPr lang="en-GB" dirty="0" smtClean="0"/>
                <a:t> </a:t>
              </a:r>
              <a:r>
                <a:rPr lang="en-GB" sz="1400" dirty="0" smtClean="0"/>
                <a:t>problem drug users.</a:t>
              </a:r>
              <a:endParaRPr lang="en-GB" sz="1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056262" y="2348880"/>
              <a:ext cx="68706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2009/10</a:t>
              </a:r>
              <a:endParaRPr lang="en-GB" sz="1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815334" y="2348879"/>
              <a:ext cx="72008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000" dirty="0" smtClean="0"/>
                <a:t>2012/13</a:t>
              </a:r>
              <a:endParaRPr lang="en-GB" sz="10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4189919" y="928755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drug-related deaths </a:t>
            </a:r>
            <a:r>
              <a:rPr lang="en-GB" sz="1400" dirty="0" smtClean="0"/>
              <a:t>continue to increase ……</a:t>
            </a:r>
            <a:endParaRPr lang="en-GB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4189919" y="4778527"/>
            <a:ext cx="46442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 smtClean="0"/>
              <a:t>Source: </a:t>
            </a:r>
            <a:r>
              <a:rPr lang="en-GB" sz="1000" dirty="0"/>
              <a:t>National Records of Scotland (2016), </a:t>
            </a:r>
            <a:r>
              <a:rPr lang="en-GB" sz="1000" i="1" dirty="0" smtClean="0"/>
              <a:t>drug-related </a:t>
            </a:r>
            <a:r>
              <a:rPr lang="en-GB" sz="1000" i="1" dirty="0"/>
              <a:t>Deaths in Scotland in 2015</a:t>
            </a:r>
            <a:r>
              <a:rPr lang="en-GB" sz="1000" dirty="0" smtClean="0"/>
              <a:t> </a:t>
            </a:r>
            <a:endParaRPr lang="en-GB" sz="1000" dirty="0"/>
          </a:p>
        </p:txBody>
      </p: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4478051" y="1435492"/>
            <a:ext cx="3836388" cy="332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1951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5280" y="875849"/>
            <a:ext cx="5482952" cy="491654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The Scale of the problem</a:t>
            </a:r>
            <a:endParaRPr lang="en-GB" sz="2800" dirty="0">
              <a:solidFill>
                <a:srgbClr val="7030A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836712"/>
            <a:ext cx="3008313" cy="5289451"/>
          </a:xfrm>
        </p:spPr>
        <p:txBody>
          <a:bodyPr>
            <a:normAutofit/>
          </a:bodyPr>
          <a:lstStyle/>
          <a:p>
            <a:pPr algn="just"/>
            <a:endParaRPr lang="en-GB" dirty="0"/>
          </a:p>
          <a:p>
            <a:pPr algn="just"/>
            <a:endParaRPr lang="en-GB" dirty="0"/>
          </a:p>
        </p:txBody>
      </p:sp>
      <p:pic>
        <p:nvPicPr>
          <p:cNvPr id="22" name="Picture 21"/>
          <p:cNvPicPr/>
          <p:nvPr/>
        </p:nvPicPr>
        <p:blipFill>
          <a:blip r:embed="rId3"/>
          <a:stretch>
            <a:fillRect/>
          </a:stretch>
        </p:blipFill>
        <p:spPr>
          <a:xfrm>
            <a:off x="5730241" y="406034"/>
            <a:ext cx="2844076" cy="2495661"/>
          </a:xfrm>
          <a:prstGeom prst="rect">
            <a:avLst/>
          </a:prstGeom>
        </p:spPr>
      </p:pic>
      <p:pic>
        <p:nvPicPr>
          <p:cNvPr id="26" name="Picture 25"/>
          <p:cNvPicPr/>
          <p:nvPr/>
        </p:nvPicPr>
        <p:blipFill>
          <a:blip r:embed="rId4"/>
          <a:stretch>
            <a:fillRect/>
          </a:stretch>
        </p:blipFill>
        <p:spPr>
          <a:xfrm>
            <a:off x="6419734" y="3467364"/>
            <a:ext cx="2392973" cy="2575032"/>
          </a:xfrm>
          <a:prstGeom prst="rect">
            <a:avLst/>
          </a:prstGeom>
        </p:spPr>
      </p:pic>
      <p:pic>
        <p:nvPicPr>
          <p:cNvPr id="32" name="Picture 31"/>
          <p:cNvPicPr/>
          <p:nvPr/>
        </p:nvPicPr>
        <p:blipFill>
          <a:blip r:embed="rId5"/>
          <a:stretch>
            <a:fillRect/>
          </a:stretch>
        </p:blipFill>
        <p:spPr>
          <a:xfrm>
            <a:off x="4939790" y="4888992"/>
            <a:ext cx="1479944" cy="144329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3283" y="3049194"/>
            <a:ext cx="4644741" cy="310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03"/>
          <a:stretch/>
        </p:blipFill>
        <p:spPr bwMode="auto">
          <a:xfrm>
            <a:off x="4641185" y="2149471"/>
            <a:ext cx="1565823" cy="1534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9389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0668"/>
            <a:ext cx="5879805" cy="504056"/>
          </a:xfrm>
        </p:spPr>
        <p:txBody>
          <a:bodyPr>
            <a:noAutofit/>
          </a:bodyPr>
          <a:lstStyle/>
          <a:p>
            <a:r>
              <a:rPr lang="en-GB" sz="2800" dirty="0" smtClean="0">
                <a:solidFill>
                  <a:srgbClr val="7030A0"/>
                </a:solidFill>
              </a:rPr>
              <a:t>Risk factors for drug-related death</a:t>
            </a:r>
            <a:endParaRPr lang="en-GB" sz="2800" dirty="0">
              <a:solidFill>
                <a:srgbClr val="7030A0"/>
              </a:solidFill>
            </a:endParaRP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2623" y="1116420"/>
            <a:ext cx="6886701" cy="480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8987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908537"/>
            <a:ext cx="8406384" cy="95738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Rapid Evidence </a:t>
            </a:r>
            <a:r>
              <a:rPr lang="en-US" dirty="0">
                <a:solidFill>
                  <a:srgbClr val="00B050"/>
                </a:solidFill>
              </a:rPr>
              <a:t>R</a:t>
            </a:r>
            <a:r>
              <a:rPr lang="en-US" dirty="0" smtClean="0">
                <a:solidFill>
                  <a:srgbClr val="00B050"/>
                </a:solidFill>
              </a:rPr>
              <a:t>eview </a:t>
            </a:r>
            <a:br>
              <a:rPr lang="en-US" dirty="0" smtClean="0">
                <a:solidFill>
                  <a:srgbClr val="00B050"/>
                </a:solidFill>
              </a:rPr>
            </a:br>
            <a:r>
              <a:rPr lang="en-US" dirty="0" smtClean="0">
                <a:solidFill>
                  <a:srgbClr val="00B050"/>
                </a:solidFill>
              </a:rPr>
              <a:t>scope &amp; process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752" y="2199092"/>
            <a:ext cx="7406640" cy="39476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Review question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US" sz="3600" dirty="0" smtClean="0">
                <a:solidFill>
                  <a:srgbClr val="7030A0"/>
                </a:solidFill>
              </a:rPr>
              <a:t>How can services keep people safe?</a:t>
            </a:r>
          </a:p>
          <a:p>
            <a:pPr lvl="2"/>
            <a:r>
              <a:rPr lang="en-US" sz="2600" dirty="0" smtClean="0">
                <a:solidFill>
                  <a:srgbClr val="7030A0"/>
                </a:solidFill>
              </a:rPr>
              <a:t>access to services </a:t>
            </a:r>
          </a:p>
          <a:p>
            <a:pPr lvl="2"/>
            <a:r>
              <a:rPr lang="en-US" sz="2600" dirty="0" smtClean="0">
                <a:solidFill>
                  <a:srgbClr val="7030A0"/>
                </a:solidFill>
              </a:rPr>
              <a:t>health and social needs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7030A0"/>
                </a:solidFill>
              </a:rPr>
              <a:t>Literature search &amp; synthesis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Limits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Summary of findings: Seek, Keep, Treat</a:t>
            </a:r>
          </a:p>
        </p:txBody>
      </p:sp>
    </p:spTree>
    <p:extLst>
      <p:ext uri="{BB962C8B-B14F-4D97-AF65-F5344CB8AC3E}">
        <p14:creationId xmlns:p14="http://schemas.microsoft.com/office/powerpoint/2010/main" xmlns="" val="91837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480048" cy="50405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Summary of findings: engagement and access to services</a:t>
            </a:r>
            <a:endParaRPr lang="en-GB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57200" y="890016"/>
            <a:ext cx="8156446" cy="4567337"/>
            <a:chOff x="457200" y="890016"/>
            <a:chExt cx="8156446" cy="4567337"/>
          </a:xfrm>
        </p:grpSpPr>
        <p:sp>
          <p:nvSpPr>
            <p:cNvPr id="4" name="Freeform 3"/>
            <p:cNvSpPr/>
            <p:nvPr/>
          </p:nvSpPr>
          <p:spPr>
            <a:xfrm>
              <a:off x="5800229" y="890016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129" tIns="414028" rIns="368129" bIns="41402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Psychological and social barriers</a:t>
              </a:r>
              <a:endParaRPr lang="en-GB" sz="16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6085148" y="2174837"/>
              <a:ext cx="2528498" cy="1359407"/>
            </a:xfrm>
            <a:custGeom>
              <a:avLst/>
              <a:gdLst>
                <a:gd name="connsiteX0" fmla="*/ 0 w 2528498"/>
                <a:gd name="connsiteY0" fmla="*/ 0 h 1359407"/>
                <a:gd name="connsiteX1" fmla="*/ 2528498 w 2528498"/>
                <a:gd name="connsiteY1" fmla="*/ 0 h 1359407"/>
                <a:gd name="connsiteX2" fmla="*/ 2528498 w 2528498"/>
                <a:gd name="connsiteY2" fmla="*/ 1359407 h 1359407"/>
                <a:gd name="connsiteX3" fmla="*/ 0 w 2528498"/>
                <a:gd name="connsiteY3" fmla="*/ 1359407 h 1359407"/>
                <a:gd name="connsiteX4" fmla="*/ 0 w 2528498"/>
                <a:gd name="connsiteY4" fmla="*/ 0 h 135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8498" h="1359407">
                  <a:moveTo>
                    <a:pt x="0" y="0"/>
                  </a:moveTo>
                  <a:lnTo>
                    <a:pt x="2528498" y="0"/>
                  </a:lnTo>
                  <a:lnTo>
                    <a:pt x="2528498" y="1359407"/>
                  </a:lnTo>
                  <a:lnTo>
                    <a:pt x="0" y="13594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890944" y="890016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00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169" tIns="353068" rIns="307169" bIns="353068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SEEK</a:t>
              </a:r>
              <a:endParaRPr lang="en-GB" sz="12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4500086" y="2754783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129" tIns="414028" rIns="368129" bIns="41402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/>
                <a:t>Complex physical and mental health needs</a:t>
              </a:r>
              <a:endParaRPr lang="en-GB" sz="16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457200" y="4097946"/>
              <a:ext cx="2446934" cy="1359407"/>
            </a:xfrm>
            <a:custGeom>
              <a:avLst/>
              <a:gdLst>
                <a:gd name="connsiteX0" fmla="*/ 0 w 2446934"/>
                <a:gd name="connsiteY0" fmla="*/ 0 h 1359407"/>
                <a:gd name="connsiteX1" fmla="*/ 2446934 w 2446934"/>
                <a:gd name="connsiteY1" fmla="*/ 0 h 1359407"/>
                <a:gd name="connsiteX2" fmla="*/ 2446934 w 2446934"/>
                <a:gd name="connsiteY2" fmla="*/ 1359407 h 1359407"/>
                <a:gd name="connsiteX3" fmla="*/ 0 w 2446934"/>
                <a:gd name="connsiteY3" fmla="*/ 1359407 h 1359407"/>
                <a:gd name="connsiteX4" fmla="*/ 0 w 2446934"/>
                <a:gd name="connsiteY4" fmla="*/ 0 h 135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46934" h="1359407">
                  <a:moveTo>
                    <a:pt x="0" y="0"/>
                  </a:moveTo>
                  <a:lnTo>
                    <a:pt x="2446934" y="0"/>
                  </a:lnTo>
                  <a:lnTo>
                    <a:pt x="2446934" y="1359407"/>
                  </a:lnTo>
                  <a:lnTo>
                    <a:pt x="0" y="13594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6642500" y="2932413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00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169" tIns="353068" rIns="307169" bIns="35306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Take Home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Naloxone</a:t>
              </a:r>
              <a:endParaRPr lang="en-GB" sz="2000" kern="1200" dirty="0"/>
            </a:p>
          </p:txBody>
        </p:sp>
      </p:grpSp>
      <p:sp>
        <p:nvSpPr>
          <p:cNvPr id="11" name="Rectangle 10"/>
          <p:cNvSpPr/>
          <p:nvPr/>
        </p:nvSpPr>
        <p:spPr>
          <a:xfrm>
            <a:off x="603770" y="4857188"/>
            <a:ext cx="4785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u="sng" dirty="0" smtClean="0">
                <a:solidFill>
                  <a:srgbClr val="7030A0"/>
                </a:solidFill>
              </a:rPr>
              <a:t>Key point</a:t>
            </a:r>
            <a:endParaRPr lang="en-GB" b="1" dirty="0" smtClean="0">
              <a:solidFill>
                <a:srgbClr val="7030A0"/>
              </a:solidFill>
            </a:endParaRPr>
          </a:p>
          <a:p>
            <a:pPr lvl="0"/>
            <a:r>
              <a:rPr lang="en-GB" b="1" dirty="0" smtClean="0">
                <a:solidFill>
                  <a:srgbClr val="7030A0"/>
                </a:solidFill>
              </a:rPr>
              <a:t>Intensive support to overcome barriers, meet needs and the provision of take-home naloxone can prevent deaths.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390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6565392" cy="504056"/>
          </a:xfrm>
        </p:spPr>
        <p:txBody>
          <a:bodyPr>
            <a:normAutofit/>
          </a:bodyPr>
          <a:lstStyle/>
          <a:p>
            <a:r>
              <a:rPr lang="en-GB" sz="1900" dirty="0" smtClean="0">
                <a:solidFill>
                  <a:srgbClr val="7030A0"/>
                </a:solidFill>
              </a:rPr>
              <a:t>Summary of findings: characteristics of treatment and support</a:t>
            </a:r>
            <a:endParaRPr lang="en-GB" sz="1900" dirty="0">
              <a:solidFill>
                <a:srgbClr val="7030A0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32436" y="837074"/>
            <a:ext cx="7805974" cy="5741305"/>
            <a:chOff x="632436" y="890015"/>
            <a:chExt cx="7805974" cy="5741305"/>
          </a:xfrm>
        </p:grpSpPr>
        <p:sp>
          <p:nvSpPr>
            <p:cNvPr id="4" name="Freeform 3"/>
            <p:cNvSpPr/>
            <p:nvPr/>
          </p:nvSpPr>
          <p:spPr>
            <a:xfrm>
              <a:off x="4055572" y="890025"/>
              <a:ext cx="1886444" cy="2168327"/>
            </a:xfrm>
            <a:custGeom>
              <a:avLst/>
              <a:gdLst>
                <a:gd name="connsiteX0" fmla="*/ 0 w 2168326"/>
                <a:gd name="connsiteY0" fmla="*/ 943222 h 1886443"/>
                <a:gd name="connsiteX1" fmla="*/ 471611 w 2168326"/>
                <a:gd name="connsiteY1" fmla="*/ 0 h 1886443"/>
                <a:gd name="connsiteX2" fmla="*/ 1696715 w 2168326"/>
                <a:gd name="connsiteY2" fmla="*/ 0 h 1886443"/>
                <a:gd name="connsiteX3" fmla="*/ 2168326 w 2168326"/>
                <a:gd name="connsiteY3" fmla="*/ 943222 h 1886443"/>
                <a:gd name="connsiteX4" fmla="*/ 1696715 w 2168326"/>
                <a:gd name="connsiteY4" fmla="*/ 1886443 h 1886443"/>
                <a:gd name="connsiteX5" fmla="*/ 471611 w 2168326"/>
                <a:gd name="connsiteY5" fmla="*/ 1886443 h 1886443"/>
                <a:gd name="connsiteX6" fmla="*/ 0 w 2168326"/>
                <a:gd name="connsiteY6" fmla="*/ 943222 h 188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8326" h="1886443">
                  <a:moveTo>
                    <a:pt x="1084162" y="0"/>
                  </a:moveTo>
                  <a:lnTo>
                    <a:pt x="2168325" y="410302"/>
                  </a:lnTo>
                  <a:lnTo>
                    <a:pt x="2168325" y="1476141"/>
                  </a:lnTo>
                  <a:lnTo>
                    <a:pt x="1084162" y="1886443"/>
                  </a:lnTo>
                  <a:lnTo>
                    <a:pt x="1" y="1476141"/>
                  </a:lnTo>
                  <a:lnTo>
                    <a:pt x="1" y="410302"/>
                  </a:lnTo>
                  <a:lnTo>
                    <a:pt x="1084162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70171" tIns="414098" rIns="370172" bIns="41409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First four weeks 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in &amp; out of</a:t>
              </a: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treatment</a:t>
              </a:r>
              <a:endParaRPr lang="en-GB" sz="2000" kern="1200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6018558" y="1325122"/>
              <a:ext cx="2419852" cy="1300995"/>
            </a:xfrm>
            <a:custGeom>
              <a:avLst/>
              <a:gdLst>
                <a:gd name="connsiteX0" fmla="*/ 0 w 2419852"/>
                <a:gd name="connsiteY0" fmla="*/ 0 h 1300995"/>
                <a:gd name="connsiteX1" fmla="*/ 2419852 w 2419852"/>
                <a:gd name="connsiteY1" fmla="*/ 0 h 1300995"/>
                <a:gd name="connsiteX2" fmla="*/ 2419852 w 2419852"/>
                <a:gd name="connsiteY2" fmla="*/ 1300995 h 1300995"/>
                <a:gd name="connsiteX3" fmla="*/ 0 w 2419852"/>
                <a:gd name="connsiteY3" fmla="*/ 1300995 h 1300995"/>
                <a:gd name="connsiteX4" fmla="*/ 0 w 2419852"/>
                <a:gd name="connsiteY4" fmla="*/ 0 h 130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9852" h="1300995">
                  <a:moveTo>
                    <a:pt x="0" y="0"/>
                  </a:moveTo>
                  <a:lnTo>
                    <a:pt x="2419852" y="0"/>
                  </a:lnTo>
                  <a:lnTo>
                    <a:pt x="2419852" y="1300995"/>
                  </a:lnTo>
                  <a:lnTo>
                    <a:pt x="0" y="1300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1444488" y="890015"/>
              <a:ext cx="1886444" cy="2168327"/>
            </a:xfrm>
            <a:custGeom>
              <a:avLst/>
              <a:gdLst>
                <a:gd name="connsiteX0" fmla="*/ 0 w 2168326"/>
                <a:gd name="connsiteY0" fmla="*/ 943222 h 1886443"/>
                <a:gd name="connsiteX1" fmla="*/ 471611 w 2168326"/>
                <a:gd name="connsiteY1" fmla="*/ 0 h 1886443"/>
                <a:gd name="connsiteX2" fmla="*/ 1696715 w 2168326"/>
                <a:gd name="connsiteY2" fmla="*/ 0 h 1886443"/>
                <a:gd name="connsiteX3" fmla="*/ 2168326 w 2168326"/>
                <a:gd name="connsiteY3" fmla="*/ 943222 h 1886443"/>
                <a:gd name="connsiteX4" fmla="*/ 1696715 w 2168326"/>
                <a:gd name="connsiteY4" fmla="*/ 1886443 h 1886443"/>
                <a:gd name="connsiteX5" fmla="*/ 471611 w 2168326"/>
                <a:gd name="connsiteY5" fmla="*/ 1886443 h 1886443"/>
                <a:gd name="connsiteX6" fmla="*/ 0 w 2168326"/>
                <a:gd name="connsiteY6" fmla="*/ 943222 h 188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8326" h="1886443">
                  <a:moveTo>
                    <a:pt x="1084162" y="0"/>
                  </a:moveTo>
                  <a:lnTo>
                    <a:pt x="2168325" y="410302"/>
                  </a:lnTo>
                  <a:lnTo>
                    <a:pt x="2168325" y="1476141"/>
                  </a:lnTo>
                  <a:lnTo>
                    <a:pt x="1084162" y="1886443"/>
                  </a:lnTo>
                  <a:lnTo>
                    <a:pt x="1" y="1476141"/>
                  </a:lnTo>
                  <a:lnTo>
                    <a:pt x="1" y="410302"/>
                  </a:lnTo>
                  <a:lnTo>
                    <a:pt x="1084162" y="0"/>
                  </a:lnTo>
                  <a:close/>
                </a:path>
              </a:pathLst>
            </a:custGeom>
            <a:solidFill>
              <a:srgbClr val="00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3971" tIns="337898" rIns="293972" bIns="337897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KEEP</a:t>
              </a:r>
              <a:endParaRPr lang="en-GB" sz="12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2865120" y="2731932"/>
              <a:ext cx="2017735" cy="2168327"/>
            </a:xfrm>
            <a:custGeom>
              <a:avLst/>
              <a:gdLst>
                <a:gd name="connsiteX0" fmla="*/ 0 w 2168326"/>
                <a:gd name="connsiteY0" fmla="*/ 943222 h 1886443"/>
                <a:gd name="connsiteX1" fmla="*/ 471611 w 2168326"/>
                <a:gd name="connsiteY1" fmla="*/ 0 h 1886443"/>
                <a:gd name="connsiteX2" fmla="*/ 1696715 w 2168326"/>
                <a:gd name="connsiteY2" fmla="*/ 0 h 1886443"/>
                <a:gd name="connsiteX3" fmla="*/ 2168326 w 2168326"/>
                <a:gd name="connsiteY3" fmla="*/ 943222 h 1886443"/>
                <a:gd name="connsiteX4" fmla="*/ 1696715 w 2168326"/>
                <a:gd name="connsiteY4" fmla="*/ 1886443 h 1886443"/>
                <a:gd name="connsiteX5" fmla="*/ 471611 w 2168326"/>
                <a:gd name="connsiteY5" fmla="*/ 1886443 h 1886443"/>
                <a:gd name="connsiteX6" fmla="*/ 0 w 2168326"/>
                <a:gd name="connsiteY6" fmla="*/ 943222 h 188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8326" h="1886443">
                  <a:moveTo>
                    <a:pt x="1084162" y="0"/>
                  </a:moveTo>
                  <a:lnTo>
                    <a:pt x="2168325" y="410302"/>
                  </a:lnTo>
                  <a:lnTo>
                    <a:pt x="2168325" y="1476141"/>
                  </a:lnTo>
                  <a:lnTo>
                    <a:pt x="1084162" y="1886443"/>
                  </a:lnTo>
                  <a:lnTo>
                    <a:pt x="1" y="1476141"/>
                  </a:lnTo>
                  <a:lnTo>
                    <a:pt x="1" y="410302"/>
                  </a:lnTo>
                  <a:lnTo>
                    <a:pt x="1084162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4931" tIns="398858" rIns="354932" bIns="398857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kern="1200" dirty="0" smtClean="0"/>
                <a:t>Psychosocial interventions</a:t>
              </a:r>
              <a:endParaRPr lang="en-GB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32436" y="3165598"/>
              <a:ext cx="2341792" cy="1300995"/>
            </a:xfrm>
            <a:custGeom>
              <a:avLst/>
              <a:gdLst>
                <a:gd name="connsiteX0" fmla="*/ 0 w 2341792"/>
                <a:gd name="connsiteY0" fmla="*/ 0 h 1300995"/>
                <a:gd name="connsiteX1" fmla="*/ 2341792 w 2341792"/>
                <a:gd name="connsiteY1" fmla="*/ 0 h 1300995"/>
                <a:gd name="connsiteX2" fmla="*/ 2341792 w 2341792"/>
                <a:gd name="connsiteY2" fmla="*/ 1300995 h 1300995"/>
                <a:gd name="connsiteX3" fmla="*/ 0 w 2341792"/>
                <a:gd name="connsiteY3" fmla="*/ 1300995 h 1300995"/>
                <a:gd name="connsiteX4" fmla="*/ 0 w 2341792"/>
                <a:gd name="connsiteY4" fmla="*/ 0 h 1300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41792" h="1300995">
                  <a:moveTo>
                    <a:pt x="0" y="0"/>
                  </a:moveTo>
                  <a:lnTo>
                    <a:pt x="2341792" y="0"/>
                  </a:lnTo>
                  <a:lnTo>
                    <a:pt x="2341792" y="1300995"/>
                  </a:lnTo>
                  <a:lnTo>
                    <a:pt x="0" y="1300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005983" y="2726901"/>
              <a:ext cx="1886444" cy="2168327"/>
            </a:xfrm>
            <a:custGeom>
              <a:avLst/>
              <a:gdLst>
                <a:gd name="connsiteX0" fmla="*/ 0 w 2168326"/>
                <a:gd name="connsiteY0" fmla="*/ 943222 h 1886443"/>
                <a:gd name="connsiteX1" fmla="*/ 471611 w 2168326"/>
                <a:gd name="connsiteY1" fmla="*/ 0 h 1886443"/>
                <a:gd name="connsiteX2" fmla="*/ 1696715 w 2168326"/>
                <a:gd name="connsiteY2" fmla="*/ 0 h 1886443"/>
                <a:gd name="connsiteX3" fmla="*/ 2168326 w 2168326"/>
                <a:gd name="connsiteY3" fmla="*/ 943222 h 1886443"/>
                <a:gd name="connsiteX4" fmla="*/ 1696715 w 2168326"/>
                <a:gd name="connsiteY4" fmla="*/ 1886443 h 1886443"/>
                <a:gd name="connsiteX5" fmla="*/ 471611 w 2168326"/>
                <a:gd name="connsiteY5" fmla="*/ 1886443 h 1886443"/>
                <a:gd name="connsiteX6" fmla="*/ 0 w 2168326"/>
                <a:gd name="connsiteY6" fmla="*/ 943222 h 188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8326" h="1886443">
                  <a:moveTo>
                    <a:pt x="1084162" y="0"/>
                  </a:moveTo>
                  <a:lnTo>
                    <a:pt x="2168325" y="410302"/>
                  </a:lnTo>
                  <a:lnTo>
                    <a:pt x="2168325" y="1476141"/>
                  </a:lnTo>
                  <a:lnTo>
                    <a:pt x="1084162" y="1886443"/>
                  </a:lnTo>
                  <a:lnTo>
                    <a:pt x="1" y="1476141"/>
                  </a:lnTo>
                  <a:lnTo>
                    <a:pt x="1" y="410302"/>
                  </a:lnTo>
                  <a:lnTo>
                    <a:pt x="1084162" y="0"/>
                  </a:lnTo>
                  <a:close/>
                </a:path>
              </a:pathLst>
            </a:custGeom>
            <a:solidFill>
              <a:srgbClr val="00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3971" tIns="337898" rIns="293972" bIns="33789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Contingency Management </a:t>
              </a:r>
              <a:endParaRPr lang="en-GB" sz="1800" kern="1200" dirty="0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6168047" y="4462993"/>
              <a:ext cx="1886444" cy="2168327"/>
            </a:xfrm>
            <a:custGeom>
              <a:avLst/>
              <a:gdLst>
                <a:gd name="connsiteX0" fmla="*/ 0 w 2168326"/>
                <a:gd name="connsiteY0" fmla="*/ 943222 h 1886443"/>
                <a:gd name="connsiteX1" fmla="*/ 471611 w 2168326"/>
                <a:gd name="connsiteY1" fmla="*/ 0 h 1886443"/>
                <a:gd name="connsiteX2" fmla="*/ 1696715 w 2168326"/>
                <a:gd name="connsiteY2" fmla="*/ 0 h 1886443"/>
                <a:gd name="connsiteX3" fmla="*/ 2168326 w 2168326"/>
                <a:gd name="connsiteY3" fmla="*/ 943222 h 1886443"/>
                <a:gd name="connsiteX4" fmla="*/ 1696715 w 2168326"/>
                <a:gd name="connsiteY4" fmla="*/ 1886443 h 1886443"/>
                <a:gd name="connsiteX5" fmla="*/ 471611 w 2168326"/>
                <a:gd name="connsiteY5" fmla="*/ 1886443 h 1886443"/>
                <a:gd name="connsiteX6" fmla="*/ 0 w 2168326"/>
                <a:gd name="connsiteY6" fmla="*/ 943222 h 188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8326" h="1886443">
                  <a:moveTo>
                    <a:pt x="1084162" y="0"/>
                  </a:moveTo>
                  <a:lnTo>
                    <a:pt x="2168325" y="410302"/>
                  </a:lnTo>
                  <a:lnTo>
                    <a:pt x="2168325" y="1476141"/>
                  </a:lnTo>
                  <a:lnTo>
                    <a:pt x="1084162" y="1886443"/>
                  </a:lnTo>
                  <a:lnTo>
                    <a:pt x="1" y="1476141"/>
                  </a:lnTo>
                  <a:lnTo>
                    <a:pt x="1" y="410302"/>
                  </a:lnTo>
                  <a:lnTo>
                    <a:pt x="1084162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2551" tIns="406478" rIns="362552" bIns="406477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Age-appropriate services </a:t>
              </a:r>
              <a:endParaRPr lang="en-GB" sz="1800" kern="12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18558" y="5006073"/>
              <a:ext cx="2419852" cy="1300995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6011211" y="890015"/>
              <a:ext cx="1886444" cy="2168327"/>
            </a:xfrm>
            <a:custGeom>
              <a:avLst/>
              <a:gdLst>
                <a:gd name="connsiteX0" fmla="*/ 0 w 2168326"/>
                <a:gd name="connsiteY0" fmla="*/ 943222 h 1886443"/>
                <a:gd name="connsiteX1" fmla="*/ 471611 w 2168326"/>
                <a:gd name="connsiteY1" fmla="*/ 0 h 1886443"/>
                <a:gd name="connsiteX2" fmla="*/ 1696715 w 2168326"/>
                <a:gd name="connsiteY2" fmla="*/ 0 h 1886443"/>
                <a:gd name="connsiteX3" fmla="*/ 2168326 w 2168326"/>
                <a:gd name="connsiteY3" fmla="*/ 943222 h 1886443"/>
                <a:gd name="connsiteX4" fmla="*/ 1696715 w 2168326"/>
                <a:gd name="connsiteY4" fmla="*/ 1886443 h 1886443"/>
                <a:gd name="connsiteX5" fmla="*/ 471611 w 2168326"/>
                <a:gd name="connsiteY5" fmla="*/ 1886443 h 1886443"/>
                <a:gd name="connsiteX6" fmla="*/ 0 w 2168326"/>
                <a:gd name="connsiteY6" fmla="*/ 943222 h 1886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68326" h="1886443">
                  <a:moveTo>
                    <a:pt x="1084162" y="0"/>
                  </a:moveTo>
                  <a:lnTo>
                    <a:pt x="2168325" y="410302"/>
                  </a:lnTo>
                  <a:lnTo>
                    <a:pt x="2168325" y="1476141"/>
                  </a:lnTo>
                  <a:lnTo>
                    <a:pt x="1084162" y="1886443"/>
                  </a:lnTo>
                  <a:lnTo>
                    <a:pt x="1" y="1476141"/>
                  </a:lnTo>
                  <a:lnTo>
                    <a:pt x="1" y="410302"/>
                  </a:lnTo>
                  <a:lnTo>
                    <a:pt x="1084162" y="0"/>
                  </a:lnTo>
                  <a:close/>
                </a:path>
              </a:pathLst>
            </a:custGeom>
            <a:solidFill>
              <a:srgbClr val="00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93971" tIns="337898" rIns="293972" bIns="33789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Which medications for whom</a:t>
              </a:r>
              <a:endParaRPr lang="en-GB" sz="2000" kern="1200" dirty="0"/>
            </a:p>
          </p:txBody>
        </p:sp>
      </p:grpSp>
      <p:sp>
        <p:nvSpPr>
          <p:cNvPr id="14" name="Rectangle 13"/>
          <p:cNvSpPr/>
          <p:nvPr/>
        </p:nvSpPr>
        <p:spPr>
          <a:xfrm>
            <a:off x="603770" y="5171049"/>
            <a:ext cx="47852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u="sng" dirty="0" smtClean="0">
                <a:solidFill>
                  <a:srgbClr val="7030A0"/>
                </a:solidFill>
              </a:rPr>
              <a:t>Key point</a:t>
            </a:r>
            <a:endParaRPr lang="en-GB" b="1" dirty="0" smtClean="0">
              <a:solidFill>
                <a:srgbClr val="7030A0"/>
              </a:solidFill>
            </a:endParaRPr>
          </a:p>
          <a:p>
            <a:r>
              <a:rPr lang="en-GB" b="1" dirty="0">
                <a:solidFill>
                  <a:srgbClr val="7030A0"/>
                </a:solidFill>
              </a:rPr>
              <a:t>It is important for treatment approaches and services to be tailored, adapted and designed to meet individual </a:t>
            </a:r>
            <a:r>
              <a:rPr lang="en-GB" b="1" dirty="0" smtClean="0">
                <a:solidFill>
                  <a:srgbClr val="7030A0"/>
                </a:solidFill>
              </a:rPr>
              <a:t>needs.</a:t>
            </a: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5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5879805" cy="504056"/>
          </a:xfrm>
        </p:spPr>
        <p:txBody>
          <a:bodyPr>
            <a:normAutofit/>
          </a:bodyPr>
          <a:lstStyle/>
          <a:p>
            <a:r>
              <a:rPr lang="en-GB" dirty="0" smtClean="0">
                <a:solidFill>
                  <a:srgbClr val="7030A0"/>
                </a:solidFill>
              </a:rPr>
              <a:t>Summary of findings: treatment benefits</a:t>
            </a:r>
            <a:endParaRPr lang="en-GB" dirty="0">
              <a:solidFill>
                <a:srgbClr val="7030A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57200" y="911562"/>
            <a:ext cx="8156446" cy="5734458"/>
            <a:chOff x="457200" y="911562"/>
            <a:chExt cx="8156446" cy="5734458"/>
          </a:xfrm>
        </p:grpSpPr>
        <p:sp>
          <p:nvSpPr>
            <p:cNvPr id="6" name="Freeform 5"/>
            <p:cNvSpPr/>
            <p:nvPr/>
          </p:nvSpPr>
          <p:spPr>
            <a:xfrm>
              <a:off x="6024299" y="911562"/>
              <a:ext cx="2059428" cy="2222586"/>
            </a:xfrm>
            <a:custGeom>
              <a:avLst/>
              <a:gdLst>
                <a:gd name="connsiteX0" fmla="*/ 0 w 2222586"/>
                <a:gd name="connsiteY0" fmla="*/ 1029714 h 2059428"/>
                <a:gd name="connsiteX1" fmla="*/ 514857 w 2222586"/>
                <a:gd name="connsiteY1" fmla="*/ 0 h 2059428"/>
                <a:gd name="connsiteX2" fmla="*/ 1707729 w 2222586"/>
                <a:gd name="connsiteY2" fmla="*/ 0 h 2059428"/>
                <a:gd name="connsiteX3" fmla="*/ 2222586 w 2222586"/>
                <a:gd name="connsiteY3" fmla="*/ 1029714 h 2059428"/>
                <a:gd name="connsiteX4" fmla="*/ 1707729 w 2222586"/>
                <a:gd name="connsiteY4" fmla="*/ 2059428 h 2059428"/>
                <a:gd name="connsiteX5" fmla="*/ 514857 w 2222586"/>
                <a:gd name="connsiteY5" fmla="*/ 2059428 h 2059428"/>
                <a:gd name="connsiteX6" fmla="*/ 0 w 2222586"/>
                <a:gd name="connsiteY6" fmla="*/ 1029714 h 205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22586" h="2059428">
                  <a:moveTo>
                    <a:pt x="1111293" y="0"/>
                  </a:moveTo>
                  <a:lnTo>
                    <a:pt x="2222586" y="477062"/>
                  </a:lnTo>
                  <a:lnTo>
                    <a:pt x="2222586" y="1582366"/>
                  </a:lnTo>
                  <a:lnTo>
                    <a:pt x="1111293" y="2059428"/>
                  </a:lnTo>
                  <a:lnTo>
                    <a:pt x="0" y="1582366"/>
                  </a:lnTo>
                  <a:lnTo>
                    <a:pt x="0" y="477062"/>
                  </a:lnTo>
                  <a:lnTo>
                    <a:pt x="1111293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99220" tIns="425416" rIns="399220" bIns="425413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800" kern="1200" dirty="0" smtClean="0"/>
                <a:t>Opiate Substitution Treatment</a:t>
              </a:r>
              <a:endParaRPr lang="en-GB" sz="1050" kern="1200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6085148" y="2174837"/>
              <a:ext cx="2528498" cy="1359407"/>
            </a:xfrm>
            <a:custGeom>
              <a:avLst/>
              <a:gdLst>
                <a:gd name="connsiteX0" fmla="*/ 0 w 2528498"/>
                <a:gd name="connsiteY0" fmla="*/ 0 h 1359407"/>
                <a:gd name="connsiteX1" fmla="*/ 2528498 w 2528498"/>
                <a:gd name="connsiteY1" fmla="*/ 0 h 1359407"/>
                <a:gd name="connsiteX2" fmla="*/ 2528498 w 2528498"/>
                <a:gd name="connsiteY2" fmla="*/ 1359407 h 1359407"/>
                <a:gd name="connsiteX3" fmla="*/ 0 w 2528498"/>
                <a:gd name="connsiteY3" fmla="*/ 1359407 h 1359407"/>
                <a:gd name="connsiteX4" fmla="*/ 0 w 2528498"/>
                <a:gd name="connsiteY4" fmla="*/ 0 h 135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8498" h="1359407">
                  <a:moveTo>
                    <a:pt x="0" y="0"/>
                  </a:moveTo>
                  <a:lnTo>
                    <a:pt x="2528498" y="0"/>
                  </a:lnTo>
                  <a:lnTo>
                    <a:pt x="2528498" y="1359407"/>
                  </a:lnTo>
                  <a:lnTo>
                    <a:pt x="0" y="135940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l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GB" sz="1200" kern="1200" dirty="0"/>
            </a:p>
          </p:txBody>
        </p:sp>
        <p:sp>
          <p:nvSpPr>
            <p:cNvPr id="8" name="Freeform 7"/>
            <p:cNvSpPr/>
            <p:nvPr/>
          </p:nvSpPr>
          <p:spPr>
            <a:xfrm>
              <a:off x="1330095" y="961158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00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169" tIns="353068" rIns="307169" bIns="353068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4000" kern="1200" dirty="0" smtClean="0"/>
                <a:t>TREAT</a:t>
              </a:r>
              <a:endParaRPr lang="en-GB" sz="1200" kern="12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6130082" y="4380341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83369" tIns="429268" rIns="383369" bIns="42926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/>
                <a:t>Harm reduction</a:t>
              </a:r>
              <a:endParaRPr lang="en-GB" sz="2000" kern="12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7200" y="4097946"/>
              <a:ext cx="2446934" cy="135940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4728207" y="2639471"/>
              <a:ext cx="1971141" cy="2265679"/>
            </a:xfrm>
            <a:custGeom>
              <a:avLst/>
              <a:gdLst>
                <a:gd name="connsiteX0" fmla="*/ 0 w 2265679"/>
                <a:gd name="connsiteY0" fmla="*/ 985571 h 1971141"/>
                <a:gd name="connsiteX1" fmla="*/ 492785 w 2265679"/>
                <a:gd name="connsiteY1" fmla="*/ 0 h 1971141"/>
                <a:gd name="connsiteX2" fmla="*/ 1772894 w 2265679"/>
                <a:gd name="connsiteY2" fmla="*/ 0 h 1971141"/>
                <a:gd name="connsiteX3" fmla="*/ 2265679 w 2265679"/>
                <a:gd name="connsiteY3" fmla="*/ 985571 h 1971141"/>
                <a:gd name="connsiteX4" fmla="*/ 1772894 w 2265679"/>
                <a:gd name="connsiteY4" fmla="*/ 1971141 h 1971141"/>
                <a:gd name="connsiteX5" fmla="*/ 492785 w 2265679"/>
                <a:gd name="connsiteY5" fmla="*/ 1971141 h 1971141"/>
                <a:gd name="connsiteX6" fmla="*/ 0 w 2265679"/>
                <a:gd name="connsiteY6" fmla="*/ 985571 h 1971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65679" h="1971141">
                  <a:moveTo>
                    <a:pt x="1132839" y="0"/>
                  </a:moveTo>
                  <a:lnTo>
                    <a:pt x="2265679" y="428723"/>
                  </a:lnTo>
                  <a:lnTo>
                    <a:pt x="2265679" y="1542418"/>
                  </a:lnTo>
                  <a:lnTo>
                    <a:pt x="1132839" y="1971141"/>
                  </a:lnTo>
                  <a:lnTo>
                    <a:pt x="0" y="1542418"/>
                  </a:lnTo>
                  <a:lnTo>
                    <a:pt x="0" y="428723"/>
                  </a:lnTo>
                  <a:lnTo>
                    <a:pt x="1132839" y="0"/>
                  </a:lnTo>
                  <a:close/>
                </a:path>
              </a:pathLst>
            </a:custGeom>
            <a:solidFill>
              <a:srgbClr val="00CC99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7169" tIns="353068" rIns="307169" bIns="353068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400" kern="1200" dirty="0" smtClean="0"/>
                <a:t>Choice of Treatment</a:t>
              </a:r>
              <a:endParaRPr lang="en-GB" sz="2400" kern="1200" dirty="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585216" y="4921385"/>
            <a:ext cx="4785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b="1" u="sng" dirty="0" smtClean="0">
                <a:solidFill>
                  <a:srgbClr val="7030A0"/>
                </a:solidFill>
              </a:rPr>
              <a:t>Key point</a:t>
            </a:r>
            <a:endParaRPr lang="en-GB" b="1" dirty="0" smtClean="0">
              <a:solidFill>
                <a:srgbClr val="7030A0"/>
              </a:solidFill>
            </a:endParaRPr>
          </a:p>
          <a:p>
            <a:pPr lvl="0"/>
            <a:r>
              <a:rPr lang="en-GB" b="1" dirty="0" smtClean="0">
                <a:solidFill>
                  <a:srgbClr val="7030A0"/>
                </a:solidFill>
              </a:rPr>
              <a:t>The </a:t>
            </a:r>
            <a:r>
              <a:rPr lang="en-GB" b="1" dirty="0">
                <a:solidFill>
                  <a:srgbClr val="7030A0"/>
                </a:solidFill>
              </a:rPr>
              <a:t>health of individuals with opiate </a:t>
            </a:r>
            <a:r>
              <a:rPr lang="en-GB" b="1" dirty="0" smtClean="0">
                <a:solidFill>
                  <a:srgbClr val="7030A0"/>
                </a:solidFill>
              </a:rPr>
              <a:t>dependence </a:t>
            </a:r>
            <a:r>
              <a:rPr lang="en-GB" b="1" dirty="0">
                <a:solidFill>
                  <a:srgbClr val="7030A0"/>
                </a:solidFill>
              </a:rPr>
              <a:t>is safeguarded whilst in treatment</a:t>
            </a:r>
          </a:p>
        </p:txBody>
      </p:sp>
    </p:spTree>
    <p:extLst>
      <p:ext uri="{BB962C8B-B14F-4D97-AF65-F5344CB8AC3E}">
        <p14:creationId xmlns:p14="http://schemas.microsoft.com/office/powerpoint/2010/main" xmlns="" val="182489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429844"/>
            <a:ext cx="8229600" cy="957385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Gaps/ next steps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557868"/>
            <a:ext cx="8442960" cy="4568296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Older users – specific effective interventions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Social isolation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Effective components of psychosocial interventions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Justice settings</a:t>
            </a:r>
          </a:p>
          <a:p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 smtClean="0">
                <a:solidFill>
                  <a:srgbClr val="7030A0"/>
                </a:solidFill>
              </a:rPr>
              <a:t>elationship with BBVs &amp; integrated care needs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Age-related drug interactions &amp; physiological changes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172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10EF992CFDA7469D5C2CBC217133B1" ma:contentTypeVersion="1" ma:contentTypeDescription="Create a new document." ma:contentTypeScope="" ma:versionID="7c9c06faa3470bf3df0e0aae29a5bc58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metadata xmlns="http://www.objective.com/ecm/document/metadata/53D26341A57B383EE0540010E0463CCA" version="1.0.0">
  <systemFields>
    <field name="Objective-Id">
      <value order="0">A18563257</value>
    </field>
    <field name="Objective-Title">
      <value order="0">Drug Related Deaths - Elinor Dickie presentation - 26 July 2017</value>
    </field>
    <field name="Objective-Description">
      <value order="0"/>
    </field>
    <field name="Objective-CreationStamp">
      <value order="0">2017-07-28T14:39:54Z</value>
    </field>
    <field name="Objective-IsApproved">
      <value order="0">false</value>
    </field>
    <field name="Objective-IsPublished">
      <value order="0">false</value>
    </field>
    <field name="Objective-DatePublished">
      <value order="0"/>
    </field>
    <field name="Objective-ModificationStamp">
      <value order="0">2017-07-28T14:50:07Z</value>
    </field>
    <field name="Objective-Owner">
      <value order="0">Warren, Frances F (U414776)</value>
    </field>
    <field name="Objective-Path">
      <value order="0">Objective Global Folder:SG File Plan:Health, nutrition and care:Health:Drugs and alcohol - drugs use and abuse:Research and analysis: Drugs and alcohol - drugs use and abuse:Evidence Base: Drugs: Research and Analysis: 2015-2020</value>
    </field>
    <field name="Objective-Parent">
      <value order="0">Evidence Base: Drugs: Research and Analysis: 2015-2020</value>
    </field>
    <field name="Objective-State">
      <value order="0">Being Drafted</value>
    </field>
    <field name="Objective-VersionId">
      <value order="0">vA25732219</value>
    </field>
    <field name="Objective-Version">
      <value order="0">0.2</value>
    </field>
    <field name="Objective-VersionNumber">
      <value order="0">2</value>
    </field>
    <field name="Objective-VersionComment">
      <value order="0"/>
    </field>
    <field name="Objective-FileNumber">
      <value order="0">qA528275</value>
    </field>
    <field name="Objective-Classification">
      <value order="0">OFFICIAL</value>
    </field>
    <field name="Objective-Caveats">
      <value order="0">Caveat for access to SG Fileplan</value>
    </field>
  </systemFields>
  <catalogues>
    <catalogue name="Document Type Catalogue" type="type" ori="id:cA35">
      <field name="Objective-Date Received">
        <value order="0"/>
      </field>
      <field name="Objective-Date of Original">
        <value order="0"/>
      </field>
      <field name="Objective-SG Web Publication - Category">
        <value order="0"/>
      </field>
      <field name="Objective-SG Web Publication - Category 2 Classification">
        <value order="0"/>
      </field>
    </catalogue>
  </catalogues>
</metadat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328CF9-C6D6-40E7-8D82-55103C8F2C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53D26341A57B383EE0540010E0463CCA"/>
  </ds:schemaRefs>
</ds:datastoreItem>
</file>

<file path=customXml/itemProps3.xml><?xml version="1.0" encoding="utf-8"?>
<ds:datastoreItem xmlns:ds="http://schemas.openxmlformats.org/officeDocument/2006/customXml" ds:itemID="{4EDAD7C1-F3FD-456A-83DB-3AB1396D2CF5}">
  <ds:schemaRefs>
    <ds:schemaRef ds:uri="http://purl.org/dc/elements/1.1/"/>
    <ds:schemaRef ds:uri="http://purl.org/dc/terms/"/>
    <ds:schemaRef ds:uri="http://schemas.microsoft.com/office/2006/documentManagement/types"/>
    <ds:schemaRef ds:uri="http://schemas.microsoft.com/sharepoint/v3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58A7DF4A-B295-4707-A21D-674A298F10B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978</Words>
  <Application>Microsoft Office PowerPoint</Application>
  <PresentationFormat>On-screen Show (4:3)</PresentationFormat>
  <Paragraphs>131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Drug Policy Through A Health Lens Rapid Evidence Review  Elinor Dickie, MSc 26 July 2017 </vt:lpstr>
      <vt:lpstr>Key trends</vt:lpstr>
      <vt:lpstr>The Scale of the problem</vt:lpstr>
      <vt:lpstr>Risk factors for drug-related death</vt:lpstr>
      <vt:lpstr>Rapid Evidence Review  scope &amp; process</vt:lpstr>
      <vt:lpstr>Summary of findings: engagement and access to services</vt:lpstr>
      <vt:lpstr>Summary of findings: characteristics of treatment and support</vt:lpstr>
      <vt:lpstr>Summary of findings: treatment benefits</vt:lpstr>
      <vt:lpstr>Gaps/ next steps</vt:lpstr>
      <vt:lpstr>Conclusion</vt:lpstr>
      <vt:lpstr>Acknowledgements</vt:lpstr>
    </vt:vector>
  </TitlesOfParts>
  <Company>NHS Health Scotland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Deborah McCrorie</dc:creator>
  <cp:lastModifiedBy>tricia</cp:lastModifiedBy>
  <cp:revision>60</cp:revision>
  <cp:lastPrinted>2017-07-24T18:50:33Z</cp:lastPrinted>
  <dcterms:created xsi:type="dcterms:W3CDTF">2017-01-04T11:32:18Z</dcterms:created>
  <dcterms:modified xsi:type="dcterms:W3CDTF">2017-07-28T14:57:14Z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0x0101000D10EF992CFDA7469D5C2CBC217133B1</vt:lpwstr>
  </property>
  <property fmtid="{D5CDD505-2E9C-101B-9397-08002B2CF9AE}" pid="3" name="Objective-Id">
    <vt:lpwstr>A18563257</vt:lpwstr>
  </property>
  <property fmtid="{D5CDD505-2E9C-101B-9397-08002B2CF9AE}" pid="4" name="Objective-Title">
    <vt:lpwstr>Drug Related Deaths - Elinor Dickie presentation - 26 July 2017</vt:lpwstr>
  </property>
  <property fmtid="{D5CDD505-2E9C-101B-9397-08002B2CF9AE}" pid="5" name="Objective-Description">
    <vt:lpwstr>
    </vt:lpwstr>
  </property>
  <property fmtid="{D5CDD505-2E9C-101B-9397-08002B2CF9AE}" pid="6" name="Objective-CreationStamp">
    <vt:filetime>2017-07-28T14:39:58Z</vt:filetime>
  </property>
  <property fmtid="{D5CDD505-2E9C-101B-9397-08002B2CF9AE}" pid="7" name="Objective-IsApproved">
    <vt:bool>false</vt:bool>
  </property>
  <property fmtid="{D5CDD505-2E9C-101B-9397-08002B2CF9AE}" pid="8" name="Objective-IsPublished">
    <vt:bool>false</vt:bool>
  </property>
  <property fmtid="{D5CDD505-2E9C-101B-9397-08002B2CF9AE}" pid="9" name="Objective-DatePublished">
    <vt:lpwstr>
    </vt:lpwstr>
  </property>
  <property fmtid="{D5CDD505-2E9C-101B-9397-08002B2CF9AE}" pid="10" name="Objective-ModificationStamp">
    <vt:filetime>2017-07-28T14:50:11Z</vt:filetime>
  </property>
  <property fmtid="{D5CDD505-2E9C-101B-9397-08002B2CF9AE}" pid="11" name="Objective-Owner">
    <vt:lpwstr>Warren, Frances F (U414776)</vt:lpwstr>
  </property>
  <property fmtid="{D5CDD505-2E9C-101B-9397-08002B2CF9AE}" pid="12" name="Objective-Path">
    <vt:lpwstr>Objective Global Folder:SG File Plan:Health, nutrition and care:Health:Drugs and alcohol - drugs use and abuse:Research and analysis: Drugs and alcohol - drugs use and abuse:Evidence Base: Drugs: Research and Analysis: 2015-2020:</vt:lpwstr>
  </property>
  <property fmtid="{D5CDD505-2E9C-101B-9397-08002B2CF9AE}" pid="13" name="Objective-Parent">
    <vt:lpwstr>Evidence Base: Drugs: Research and Analysis: 2015-2020</vt:lpwstr>
  </property>
  <property fmtid="{D5CDD505-2E9C-101B-9397-08002B2CF9AE}" pid="14" name="Objective-State">
    <vt:lpwstr>Being Drafted</vt:lpwstr>
  </property>
  <property fmtid="{D5CDD505-2E9C-101B-9397-08002B2CF9AE}" pid="15" name="Objective-VersionId">
    <vt:lpwstr>vA25732219</vt:lpwstr>
  </property>
  <property fmtid="{D5CDD505-2E9C-101B-9397-08002B2CF9AE}" pid="16" name="Objective-Version">
    <vt:lpwstr>0.2</vt:lpwstr>
  </property>
  <property fmtid="{D5CDD505-2E9C-101B-9397-08002B2CF9AE}" pid="17" name="Objective-VersionNumber">
    <vt:r8>2</vt:r8>
  </property>
  <property fmtid="{D5CDD505-2E9C-101B-9397-08002B2CF9AE}" pid="18" name="Objective-VersionComment">
    <vt:lpwstr>Version 2</vt:lpwstr>
  </property>
  <property fmtid="{D5CDD505-2E9C-101B-9397-08002B2CF9AE}" pid="19" name="Objective-FileNumber">
    <vt:lpwstr>
    </vt:lpwstr>
  </property>
  <property fmtid="{D5CDD505-2E9C-101B-9397-08002B2CF9AE}" pid="20" name="Objective-Classification">
    <vt:lpwstr>[Inherited - OFFICIAL]</vt:lpwstr>
  </property>
  <property fmtid="{D5CDD505-2E9C-101B-9397-08002B2CF9AE}" pid="21" name="Objective-Caveats">
    <vt:lpwstr>
    </vt:lpwstr>
  </property>
  <property fmtid="{D5CDD505-2E9C-101B-9397-08002B2CF9AE}" pid="22" name="Objective-Date Received">
    <vt:lpwstr>
    </vt:lpwstr>
  </property>
  <property fmtid="{D5CDD505-2E9C-101B-9397-08002B2CF9AE}" pid="23" name="Objective-Date of Original">
    <vt:lpwstr>
    </vt:lpwstr>
  </property>
  <property fmtid="{D5CDD505-2E9C-101B-9397-08002B2CF9AE}" pid="24" name="Objective-SG Web Publication - Category">
    <vt:lpwstr>
    </vt:lpwstr>
  </property>
  <property fmtid="{D5CDD505-2E9C-101B-9397-08002B2CF9AE}" pid="25" name="Objective-SG Web Publication - Category 2 Classification">
    <vt:lpwstr>
    </vt:lpwstr>
  </property>
  <property fmtid="{D5CDD505-2E9C-101B-9397-08002B2CF9AE}" pid="26" name="Objective-Comment">
    <vt:lpwstr>
    </vt:lpwstr>
  </property>
  <property fmtid="{D5CDD505-2E9C-101B-9397-08002B2CF9AE}" pid="27" name="Objective-Date of Original [system]">
    <vt:lpwstr>
    </vt:lpwstr>
  </property>
  <property fmtid="{D5CDD505-2E9C-101B-9397-08002B2CF9AE}" pid="28" name="Objective-Date Received [system]">
    <vt:lpwstr>
    </vt:lpwstr>
  </property>
  <property fmtid="{D5CDD505-2E9C-101B-9397-08002B2CF9AE}" pid="29" name="Objective-SG Web Publication - Category [system]">
    <vt:lpwstr>
    </vt:lpwstr>
  </property>
  <property fmtid="{D5CDD505-2E9C-101B-9397-08002B2CF9AE}" pid="30" name="Objective-SG Web Publication - Category 2 Classification [system]">
    <vt:lpwstr>
    </vt:lpwstr>
  </property>
</Properties>
</file>