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8" d="100"/>
          <a:sy n="88" d="100"/>
        </p:scale>
        <p:origin x="-522" y="-96"/>
      </p:cViewPr>
      <p:guideLst>
        <p:guide orient="horz" pos="2160"/>
        <p:guide pos="3840"/>
      </p:guideLst>
    </p:cSldViewPr>
  </p:slideViewPr>
  <p:notesTextViewPr>
    <p:cViewPr>
      <p:scale>
        <a:sx n="1" d="1"/>
        <a:sy n="1" d="1"/>
      </p:scale>
      <p:origin x="0" y="0"/>
    </p:cViewPr>
  </p:notesTextViewPr>
  <p:sorterViewPr>
    <p:cViewPr>
      <p:scale>
        <a:sx n="100" d="100"/>
        <a:sy n="100" d="100"/>
      </p:scale>
      <p:origin x="0" y="-278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BE4C013-9F41-4F94-84EB-1B2E3B40E1CB}" type="datetimeFigureOut">
              <a:rPr lang="en-GB" smtClean="0"/>
              <a:pPr/>
              <a:t>28/07/2017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24FF79-A3F7-4DB9-B43F-086C545AE024}" type="slidenum">
              <a:rPr lang="en-GB" smtClean="0"/>
              <a:pPr/>
              <a:t>‹#›</a:t>
            </a:fld>
            <a:endParaRPr lang="en-GB"/>
          </a:p>
        </p:txBody>
      </p:sp>
    </p:spTree>
    <p:extLst>
      <p:ext uri="{BB962C8B-B14F-4D97-AF65-F5344CB8AC3E}">
        <p14:creationId xmlns:p14="http://schemas.microsoft.com/office/powerpoint/2010/main" xmlns="" val="2636944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BE4C013-9F41-4F94-84EB-1B2E3B40E1CB}" type="datetimeFigureOut">
              <a:rPr lang="en-GB" smtClean="0"/>
              <a:pPr/>
              <a:t>28/07/2017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24FF79-A3F7-4DB9-B43F-086C545AE024}" type="slidenum">
              <a:rPr lang="en-GB" smtClean="0"/>
              <a:pPr/>
              <a:t>‹#›</a:t>
            </a:fld>
            <a:endParaRPr lang="en-GB"/>
          </a:p>
        </p:txBody>
      </p:sp>
    </p:spTree>
    <p:extLst>
      <p:ext uri="{BB962C8B-B14F-4D97-AF65-F5344CB8AC3E}">
        <p14:creationId xmlns:p14="http://schemas.microsoft.com/office/powerpoint/2010/main" xmlns="" val="3778062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BE4C013-9F41-4F94-84EB-1B2E3B40E1CB}" type="datetimeFigureOut">
              <a:rPr lang="en-GB" smtClean="0"/>
              <a:pPr/>
              <a:t>28/07/2017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24FF79-A3F7-4DB9-B43F-086C545AE024}" type="slidenum">
              <a:rPr lang="en-GB" smtClean="0"/>
              <a:pPr/>
              <a:t>‹#›</a:t>
            </a:fld>
            <a:endParaRPr lang="en-GB"/>
          </a:p>
        </p:txBody>
      </p:sp>
    </p:spTree>
    <p:extLst>
      <p:ext uri="{BB962C8B-B14F-4D97-AF65-F5344CB8AC3E}">
        <p14:creationId xmlns:p14="http://schemas.microsoft.com/office/powerpoint/2010/main" xmlns="" val="1574924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BE4C013-9F41-4F94-84EB-1B2E3B40E1CB}" type="datetimeFigureOut">
              <a:rPr lang="en-GB" smtClean="0"/>
              <a:pPr/>
              <a:t>28/07/2017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24FF79-A3F7-4DB9-B43F-086C545AE024}" type="slidenum">
              <a:rPr lang="en-GB" smtClean="0"/>
              <a:pPr/>
              <a:t>‹#›</a:t>
            </a:fld>
            <a:endParaRPr lang="en-GB"/>
          </a:p>
        </p:txBody>
      </p:sp>
    </p:spTree>
    <p:extLst>
      <p:ext uri="{BB962C8B-B14F-4D97-AF65-F5344CB8AC3E}">
        <p14:creationId xmlns:p14="http://schemas.microsoft.com/office/powerpoint/2010/main" xmlns="" val="2046503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E4C013-9F41-4F94-84EB-1B2E3B40E1CB}" type="datetimeFigureOut">
              <a:rPr lang="en-GB" smtClean="0"/>
              <a:pPr/>
              <a:t>28/07/2017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24FF79-A3F7-4DB9-B43F-086C545AE024}" type="slidenum">
              <a:rPr lang="en-GB" smtClean="0"/>
              <a:pPr/>
              <a:t>‹#›</a:t>
            </a:fld>
            <a:endParaRPr lang="en-GB"/>
          </a:p>
        </p:txBody>
      </p:sp>
    </p:spTree>
    <p:extLst>
      <p:ext uri="{BB962C8B-B14F-4D97-AF65-F5344CB8AC3E}">
        <p14:creationId xmlns:p14="http://schemas.microsoft.com/office/powerpoint/2010/main" xmlns="" val="2656364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BE4C013-9F41-4F94-84EB-1B2E3B40E1CB}" type="datetimeFigureOut">
              <a:rPr lang="en-GB" smtClean="0"/>
              <a:pPr/>
              <a:t>28/07/2017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24FF79-A3F7-4DB9-B43F-086C545AE024}" type="slidenum">
              <a:rPr lang="en-GB" smtClean="0"/>
              <a:pPr/>
              <a:t>‹#›</a:t>
            </a:fld>
            <a:endParaRPr lang="en-GB"/>
          </a:p>
        </p:txBody>
      </p:sp>
    </p:spTree>
    <p:extLst>
      <p:ext uri="{BB962C8B-B14F-4D97-AF65-F5344CB8AC3E}">
        <p14:creationId xmlns:p14="http://schemas.microsoft.com/office/powerpoint/2010/main" xmlns="" val="602428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BE4C013-9F41-4F94-84EB-1B2E3B40E1CB}" type="datetimeFigureOut">
              <a:rPr lang="en-GB" smtClean="0"/>
              <a:pPr/>
              <a:t>28/07/2017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24FF79-A3F7-4DB9-B43F-086C545AE024}" type="slidenum">
              <a:rPr lang="en-GB" smtClean="0"/>
              <a:pPr/>
              <a:t>‹#›</a:t>
            </a:fld>
            <a:endParaRPr lang="en-GB"/>
          </a:p>
        </p:txBody>
      </p:sp>
    </p:spTree>
    <p:extLst>
      <p:ext uri="{BB962C8B-B14F-4D97-AF65-F5344CB8AC3E}">
        <p14:creationId xmlns:p14="http://schemas.microsoft.com/office/powerpoint/2010/main" xmlns="" val="1789187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BE4C013-9F41-4F94-84EB-1B2E3B40E1CB}" type="datetimeFigureOut">
              <a:rPr lang="en-GB" smtClean="0"/>
              <a:pPr/>
              <a:t>28/07/2017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24FF79-A3F7-4DB9-B43F-086C545AE024}" type="slidenum">
              <a:rPr lang="en-GB" smtClean="0"/>
              <a:pPr/>
              <a:t>‹#›</a:t>
            </a:fld>
            <a:endParaRPr lang="en-GB"/>
          </a:p>
        </p:txBody>
      </p:sp>
    </p:spTree>
    <p:extLst>
      <p:ext uri="{BB962C8B-B14F-4D97-AF65-F5344CB8AC3E}">
        <p14:creationId xmlns:p14="http://schemas.microsoft.com/office/powerpoint/2010/main" xmlns="" val="3646121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4C013-9F41-4F94-84EB-1B2E3B40E1CB}" type="datetimeFigureOut">
              <a:rPr lang="en-GB" smtClean="0"/>
              <a:pPr/>
              <a:t>28/07/2017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24FF79-A3F7-4DB9-B43F-086C545AE024}" type="slidenum">
              <a:rPr lang="en-GB" smtClean="0"/>
              <a:pPr/>
              <a:t>‹#›</a:t>
            </a:fld>
            <a:endParaRPr lang="en-GB"/>
          </a:p>
        </p:txBody>
      </p:sp>
    </p:spTree>
    <p:extLst>
      <p:ext uri="{BB962C8B-B14F-4D97-AF65-F5344CB8AC3E}">
        <p14:creationId xmlns:p14="http://schemas.microsoft.com/office/powerpoint/2010/main" xmlns="" val="928867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E4C013-9F41-4F94-84EB-1B2E3B40E1CB}" type="datetimeFigureOut">
              <a:rPr lang="en-GB" smtClean="0"/>
              <a:pPr/>
              <a:t>28/07/2017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24FF79-A3F7-4DB9-B43F-086C545AE024}" type="slidenum">
              <a:rPr lang="en-GB" smtClean="0"/>
              <a:pPr/>
              <a:t>‹#›</a:t>
            </a:fld>
            <a:endParaRPr lang="en-GB"/>
          </a:p>
        </p:txBody>
      </p:sp>
    </p:spTree>
    <p:extLst>
      <p:ext uri="{BB962C8B-B14F-4D97-AF65-F5344CB8AC3E}">
        <p14:creationId xmlns:p14="http://schemas.microsoft.com/office/powerpoint/2010/main" xmlns="" val="3219469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E4C013-9F41-4F94-84EB-1B2E3B40E1CB}" type="datetimeFigureOut">
              <a:rPr lang="en-GB" smtClean="0"/>
              <a:pPr/>
              <a:t>28/07/2017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24FF79-A3F7-4DB9-B43F-086C545AE024}" type="slidenum">
              <a:rPr lang="en-GB" smtClean="0"/>
              <a:pPr/>
              <a:t>‹#›</a:t>
            </a:fld>
            <a:endParaRPr lang="en-GB"/>
          </a:p>
        </p:txBody>
      </p:sp>
    </p:spTree>
    <p:extLst>
      <p:ext uri="{BB962C8B-B14F-4D97-AF65-F5344CB8AC3E}">
        <p14:creationId xmlns:p14="http://schemas.microsoft.com/office/powerpoint/2010/main" xmlns="" val="2803925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4C013-9F41-4F94-84EB-1B2E3B40E1CB}" type="datetimeFigureOut">
              <a:rPr lang="en-GB" smtClean="0"/>
              <a:pPr/>
              <a:t>28/07/2017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24FF79-A3F7-4DB9-B43F-086C545AE024}" type="slidenum">
              <a:rPr lang="en-GB" smtClean="0"/>
              <a:pPr/>
              <a:t>‹#›</a:t>
            </a:fld>
            <a:endParaRPr lang="en-GB"/>
          </a:p>
        </p:txBody>
      </p:sp>
    </p:spTree>
    <p:extLst>
      <p:ext uri="{BB962C8B-B14F-4D97-AF65-F5344CB8AC3E}">
        <p14:creationId xmlns:p14="http://schemas.microsoft.com/office/powerpoint/2010/main" xmlns="" val="4274849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54296" y="-2"/>
            <a:ext cx="7537704"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p:cNvPicPr>
            <a:picLocks noChangeAspect="1"/>
          </p:cNvPicPr>
          <p:nvPr/>
        </p:nvPicPr>
        <p:blipFill>
          <a:blip r:embed="rId2" cstate="print"/>
          <a:stretch>
            <a:fillRect/>
          </a:stretch>
        </p:blipFill>
        <p:spPr>
          <a:xfrm>
            <a:off x="1481722" y="3110038"/>
            <a:ext cx="2302075" cy="859440"/>
          </a:xfrm>
          <a:prstGeom prst="rect">
            <a:avLst/>
          </a:prstGeom>
        </p:spPr>
      </p:pic>
      <p:sp>
        <p:nvSpPr>
          <p:cNvPr id="2" name="Title 1"/>
          <p:cNvSpPr>
            <a:spLocks noGrp="1"/>
          </p:cNvSpPr>
          <p:nvPr>
            <p:ph type="ctrTitle"/>
          </p:nvPr>
        </p:nvSpPr>
        <p:spPr>
          <a:xfrm>
            <a:off x="5189620" y="1306071"/>
            <a:ext cx="5478379" cy="2663407"/>
          </a:xfrm>
        </p:spPr>
        <p:txBody>
          <a:bodyPr>
            <a:normAutofit/>
          </a:bodyPr>
          <a:lstStyle/>
          <a:p>
            <a:pPr algn="l">
              <a:lnSpc>
                <a:spcPct val="80000"/>
              </a:lnSpc>
            </a:pPr>
            <a:r>
              <a:rPr lang="en-GB" sz="5000">
                <a:solidFill>
                  <a:srgbClr val="FFFFFF"/>
                </a:solidFill>
              </a:rPr>
              <a:t/>
            </a:r>
            <a:br>
              <a:rPr lang="en-GB" sz="5000">
                <a:solidFill>
                  <a:srgbClr val="FFFFFF"/>
                </a:solidFill>
              </a:rPr>
            </a:br>
            <a:r>
              <a:rPr lang="en-GB" sz="5000" i="1">
                <a:solidFill>
                  <a:srgbClr val="FFFFFF"/>
                </a:solidFill>
              </a:rPr>
              <a:t>Stigma and people who use drugs</a:t>
            </a:r>
            <a:r>
              <a:rPr lang="en-GB" sz="5000">
                <a:solidFill>
                  <a:srgbClr val="FFFFFF"/>
                </a:solidFill>
              </a:rPr>
              <a:t/>
            </a:r>
            <a:br>
              <a:rPr lang="en-GB" sz="5000">
                <a:solidFill>
                  <a:srgbClr val="FFFFFF"/>
                </a:solidFill>
              </a:rPr>
            </a:br>
            <a:endParaRPr lang="en-GB" sz="5000">
              <a:solidFill>
                <a:srgbClr val="FFFFFF"/>
              </a:solidFill>
            </a:endParaRPr>
          </a:p>
        </p:txBody>
      </p:sp>
      <p:sp>
        <p:nvSpPr>
          <p:cNvPr id="3" name="Subtitle 2"/>
          <p:cNvSpPr>
            <a:spLocks noGrp="1"/>
          </p:cNvSpPr>
          <p:nvPr>
            <p:ph type="subTitle" idx="1"/>
          </p:nvPr>
        </p:nvSpPr>
        <p:spPr>
          <a:xfrm>
            <a:off x="5189620" y="4106004"/>
            <a:ext cx="5478380" cy="1860883"/>
          </a:xfrm>
        </p:spPr>
        <p:txBody>
          <a:bodyPr>
            <a:normAutofit/>
          </a:bodyPr>
          <a:lstStyle/>
          <a:p>
            <a:pPr algn="l"/>
            <a:r>
              <a:rPr lang="en-GB">
                <a:solidFill>
                  <a:srgbClr val="FFFFFF"/>
                </a:solidFill>
              </a:rPr>
              <a:t>Celia Tennant, Inspiring Scotland, </a:t>
            </a:r>
          </a:p>
          <a:p>
            <a:pPr algn="l"/>
            <a:r>
              <a:rPr lang="en-GB">
                <a:solidFill>
                  <a:srgbClr val="FFFFFF"/>
                </a:solidFill>
              </a:rPr>
              <a:t>Chair PADS Communities subgroup </a:t>
            </a:r>
          </a:p>
        </p:txBody>
      </p:sp>
    </p:spTree>
    <p:extLst>
      <p:ext uri="{BB962C8B-B14F-4D97-AF65-F5344CB8AC3E}">
        <p14:creationId xmlns:p14="http://schemas.microsoft.com/office/powerpoint/2010/main" xmlns="" val="233905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15400" y="2358913"/>
            <a:ext cx="2140172" cy="2140172"/>
          </a:xfrm>
          <a:prstGeom prst="ellipse">
            <a:avLst/>
          </a:prstGeom>
          <a:solidFill>
            <a:srgbClr val="FFFFFF"/>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cstate="print"/>
          <a:stretch>
            <a:fillRect/>
          </a:stretch>
        </p:blipFill>
        <p:spPr>
          <a:xfrm>
            <a:off x="9254442" y="3156077"/>
            <a:ext cx="1462088" cy="545846"/>
          </a:xfrm>
          <a:prstGeom prst="rect">
            <a:avLst/>
          </a:prstGeom>
        </p:spPr>
      </p:pic>
      <p:sp>
        <p:nvSpPr>
          <p:cNvPr id="2" name="Title 1"/>
          <p:cNvSpPr>
            <a:spLocks noGrp="1"/>
          </p:cNvSpPr>
          <p:nvPr>
            <p:ph type="title"/>
          </p:nvPr>
        </p:nvSpPr>
        <p:spPr>
          <a:xfrm>
            <a:off x="1136428" y="627564"/>
            <a:ext cx="7474172" cy="1325563"/>
          </a:xfrm>
        </p:spPr>
        <p:txBody>
          <a:bodyPr>
            <a:normAutofit/>
          </a:bodyPr>
          <a:lstStyle/>
          <a:p>
            <a:r>
              <a:rPr lang="en-GB" dirty="0"/>
              <a:t>Context</a:t>
            </a:r>
          </a:p>
        </p:txBody>
      </p:sp>
      <p:sp>
        <p:nvSpPr>
          <p:cNvPr id="3" name="Content Placeholder 2"/>
          <p:cNvSpPr>
            <a:spLocks noGrp="1"/>
          </p:cNvSpPr>
          <p:nvPr>
            <p:ph idx="1"/>
          </p:nvPr>
        </p:nvSpPr>
        <p:spPr>
          <a:xfrm>
            <a:off x="1136429" y="2278173"/>
            <a:ext cx="6467867" cy="3450613"/>
          </a:xfrm>
        </p:spPr>
        <p:txBody>
          <a:bodyPr anchor="ctr">
            <a:normAutofit fontScale="92500"/>
          </a:bodyPr>
          <a:lstStyle/>
          <a:p>
            <a:r>
              <a:rPr lang="en-GB" sz="2200" dirty="0"/>
              <a:t>Stigma continues to be a pervasive issue</a:t>
            </a:r>
          </a:p>
          <a:p>
            <a:r>
              <a:rPr lang="en-GB" sz="2200" dirty="0"/>
              <a:t>Role of PADS communities sub group</a:t>
            </a:r>
          </a:p>
          <a:p>
            <a:pPr lvl="1"/>
            <a:r>
              <a:rPr lang="en-GB" sz="2200" dirty="0"/>
              <a:t>Addressing stigma in relation to substance misuse </a:t>
            </a:r>
          </a:p>
          <a:p>
            <a:pPr lvl="1"/>
            <a:r>
              <a:rPr lang="en-GB" sz="2200" dirty="0"/>
              <a:t>Encouraging and supporting the development of recovery friendly communities </a:t>
            </a:r>
          </a:p>
          <a:p>
            <a:r>
              <a:rPr lang="en-GB" sz="2200" dirty="0"/>
              <a:t>12 willing volunteers, one year of work</a:t>
            </a:r>
          </a:p>
          <a:p>
            <a:r>
              <a:rPr lang="en-GB" sz="2200" dirty="0"/>
              <a:t>Learning </a:t>
            </a:r>
          </a:p>
          <a:p>
            <a:r>
              <a:rPr lang="en-GB" sz="2200" dirty="0"/>
              <a:t>Action</a:t>
            </a:r>
          </a:p>
          <a:p>
            <a:r>
              <a:rPr lang="en-GB" sz="2200" dirty="0"/>
              <a:t>How can you help?</a:t>
            </a:r>
          </a:p>
        </p:txBody>
      </p:sp>
    </p:spTree>
    <p:extLst>
      <p:ext uri="{BB962C8B-B14F-4D97-AF65-F5344CB8AC3E}">
        <p14:creationId xmlns:p14="http://schemas.microsoft.com/office/powerpoint/2010/main" xmlns="" val="3620157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15400" y="2358913"/>
            <a:ext cx="2140172" cy="2140172"/>
          </a:xfrm>
          <a:prstGeom prst="ellipse">
            <a:avLst/>
          </a:prstGeom>
          <a:solidFill>
            <a:srgbClr val="FFFFFF"/>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cstate="print"/>
          <a:stretch>
            <a:fillRect/>
          </a:stretch>
        </p:blipFill>
        <p:spPr>
          <a:xfrm>
            <a:off x="9254442" y="3156077"/>
            <a:ext cx="1462088" cy="545846"/>
          </a:xfrm>
          <a:prstGeom prst="rect">
            <a:avLst/>
          </a:prstGeom>
        </p:spPr>
      </p:pic>
      <p:sp>
        <p:nvSpPr>
          <p:cNvPr id="2" name="Title 1"/>
          <p:cNvSpPr>
            <a:spLocks noGrp="1"/>
          </p:cNvSpPr>
          <p:nvPr>
            <p:ph type="title"/>
          </p:nvPr>
        </p:nvSpPr>
        <p:spPr>
          <a:xfrm>
            <a:off x="1136428" y="627564"/>
            <a:ext cx="7474172" cy="1325563"/>
          </a:xfrm>
        </p:spPr>
        <p:txBody>
          <a:bodyPr>
            <a:normAutofit/>
          </a:bodyPr>
          <a:lstStyle/>
          <a:p>
            <a:r>
              <a:rPr lang="en-GB" dirty="0"/>
              <a:t> What’s our role?  </a:t>
            </a:r>
          </a:p>
        </p:txBody>
      </p:sp>
      <p:sp>
        <p:nvSpPr>
          <p:cNvPr id="3" name="Content Placeholder 2"/>
          <p:cNvSpPr>
            <a:spLocks noGrp="1"/>
          </p:cNvSpPr>
          <p:nvPr>
            <p:ph idx="1"/>
          </p:nvPr>
        </p:nvSpPr>
        <p:spPr>
          <a:xfrm>
            <a:off x="421105" y="1143000"/>
            <a:ext cx="8528537" cy="5558589"/>
          </a:xfrm>
        </p:spPr>
        <p:txBody>
          <a:bodyPr anchor="ctr">
            <a:normAutofit/>
          </a:bodyPr>
          <a:lstStyle/>
          <a:p>
            <a:pPr>
              <a:lnSpc>
                <a:spcPct val="70000"/>
              </a:lnSpc>
            </a:pPr>
            <a:r>
              <a:rPr lang="en-GB" sz="2400" dirty="0"/>
              <a:t>In relation to tackling stigma, the communities group will work with the PADS group and other sub groups to develop an action plan. </a:t>
            </a:r>
          </a:p>
          <a:p>
            <a:pPr>
              <a:lnSpc>
                <a:spcPct val="70000"/>
              </a:lnSpc>
            </a:pPr>
            <a:endParaRPr lang="en-GB" sz="2400" dirty="0"/>
          </a:p>
          <a:p>
            <a:pPr>
              <a:lnSpc>
                <a:spcPct val="70000"/>
              </a:lnSpc>
            </a:pPr>
            <a:r>
              <a:rPr lang="en-GB" sz="2400" dirty="0"/>
              <a:t>We will explore the experience of stigma and its impact on individual and community progression in recovery. On the basis of this, the group will seek to discover, challenge and remove any institutional, legal and administrative discrimination that restricts those in recovery from more fully participating in society.</a:t>
            </a:r>
          </a:p>
          <a:p>
            <a:pPr>
              <a:lnSpc>
                <a:spcPct val="70000"/>
              </a:lnSpc>
            </a:pPr>
            <a:endParaRPr lang="en-GB" sz="2400" dirty="0"/>
          </a:p>
          <a:p>
            <a:pPr>
              <a:lnSpc>
                <a:spcPct val="70000"/>
              </a:lnSpc>
            </a:pPr>
            <a:r>
              <a:rPr lang="en-GB" sz="2400" dirty="0"/>
              <a:t>The communities group will take a leadership role, however the support and leadership of all PADS members and stakeholders will be required for effective implementation and a change in the status quo. </a:t>
            </a:r>
          </a:p>
        </p:txBody>
      </p:sp>
    </p:spTree>
    <p:extLst>
      <p:ext uri="{BB962C8B-B14F-4D97-AF65-F5344CB8AC3E}">
        <p14:creationId xmlns:p14="http://schemas.microsoft.com/office/powerpoint/2010/main" xmlns="" val="2541679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15400" y="2358913"/>
            <a:ext cx="2140172" cy="2140172"/>
          </a:xfrm>
          <a:prstGeom prst="ellipse">
            <a:avLst/>
          </a:prstGeom>
          <a:solidFill>
            <a:srgbClr val="FFFFFF"/>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cstate="print"/>
          <a:stretch>
            <a:fillRect/>
          </a:stretch>
        </p:blipFill>
        <p:spPr>
          <a:xfrm>
            <a:off x="9254442" y="3156077"/>
            <a:ext cx="1462088" cy="545846"/>
          </a:xfrm>
          <a:prstGeom prst="rect">
            <a:avLst/>
          </a:prstGeom>
        </p:spPr>
      </p:pic>
      <p:sp>
        <p:nvSpPr>
          <p:cNvPr id="2" name="Title 1"/>
          <p:cNvSpPr>
            <a:spLocks noGrp="1"/>
          </p:cNvSpPr>
          <p:nvPr>
            <p:ph type="title"/>
          </p:nvPr>
        </p:nvSpPr>
        <p:spPr>
          <a:xfrm>
            <a:off x="1136428" y="627564"/>
            <a:ext cx="7474172" cy="1325563"/>
          </a:xfrm>
        </p:spPr>
        <p:txBody>
          <a:bodyPr>
            <a:normAutofit/>
          </a:bodyPr>
          <a:lstStyle/>
          <a:p>
            <a:r>
              <a:rPr lang="en-GB" dirty="0"/>
              <a:t>What have we done?</a:t>
            </a:r>
          </a:p>
        </p:txBody>
      </p:sp>
      <p:sp>
        <p:nvSpPr>
          <p:cNvPr id="3" name="Content Placeholder 2"/>
          <p:cNvSpPr>
            <a:spLocks noGrp="1"/>
          </p:cNvSpPr>
          <p:nvPr>
            <p:ph idx="1"/>
          </p:nvPr>
        </p:nvSpPr>
        <p:spPr>
          <a:xfrm>
            <a:off x="1136429" y="2278173"/>
            <a:ext cx="6467867" cy="3450613"/>
          </a:xfrm>
        </p:spPr>
        <p:txBody>
          <a:bodyPr anchor="ctr">
            <a:normAutofit/>
          </a:bodyPr>
          <a:lstStyle/>
          <a:p>
            <a:r>
              <a:rPr lang="en-GB" sz="2400" dirty="0"/>
              <a:t>Meeting individuals and recovery communities across Scotland</a:t>
            </a:r>
          </a:p>
          <a:p>
            <a:r>
              <a:rPr lang="en-GB" sz="2400" dirty="0"/>
              <a:t>Listening to their experiences</a:t>
            </a:r>
          </a:p>
          <a:p>
            <a:r>
              <a:rPr lang="en-GB" sz="2400" dirty="0"/>
              <a:t>Reflecting</a:t>
            </a:r>
          </a:p>
          <a:p>
            <a:r>
              <a:rPr lang="en-GB" sz="2400" dirty="0"/>
              <a:t>Learning &amp; Educating ourselves</a:t>
            </a:r>
          </a:p>
          <a:p>
            <a:r>
              <a:rPr lang="en-GB" sz="2400" dirty="0"/>
              <a:t>Stigma research &amp; effective stigma interventions </a:t>
            </a:r>
          </a:p>
          <a:p>
            <a:r>
              <a:rPr lang="en-GB" sz="2400" dirty="0"/>
              <a:t>Developing an initial action plan  </a:t>
            </a:r>
          </a:p>
          <a:p>
            <a:endParaRPr lang="en-GB" sz="2400" dirty="0"/>
          </a:p>
        </p:txBody>
      </p:sp>
    </p:spTree>
    <p:extLst>
      <p:ext uri="{BB962C8B-B14F-4D97-AF65-F5344CB8AC3E}">
        <p14:creationId xmlns:p14="http://schemas.microsoft.com/office/powerpoint/2010/main" xmlns="" val="2438985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15400" y="2358913"/>
            <a:ext cx="2140172" cy="2140172"/>
          </a:xfrm>
          <a:prstGeom prst="ellipse">
            <a:avLst/>
          </a:prstGeom>
          <a:solidFill>
            <a:srgbClr val="FFFFFF"/>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cstate="print"/>
          <a:stretch>
            <a:fillRect/>
          </a:stretch>
        </p:blipFill>
        <p:spPr>
          <a:xfrm>
            <a:off x="9254442" y="3156076"/>
            <a:ext cx="1462088" cy="545846"/>
          </a:xfrm>
          <a:prstGeom prst="rect">
            <a:avLst/>
          </a:prstGeom>
        </p:spPr>
      </p:pic>
      <p:sp>
        <p:nvSpPr>
          <p:cNvPr id="2" name="Title 1"/>
          <p:cNvSpPr>
            <a:spLocks noGrp="1"/>
          </p:cNvSpPr>
          <p:nvPr>
            <p:ph type="title"/>
          </p:nvPr>
        </p:nvSpPr>
        <p:spPr>
          <a:xfrm>
            <a:off x="1136428" y="627564"/>
            <a:ext cx="7474172" cy="1325563"/>
          </a:xfrm>
        </p:spPr>
        <p:txBody>
          <a:bodyPr>
            <a:normAutofit/>
          </a:bodyPr>
          <a:lstStyle/>
          <a:p>
            <a:r>
              <a:rPr lang="en-GB" dirty="0"/>
              <a:t>Types of Stigma</a:t>
            </a:r>
          </a:p>
        </p:txBody>
      </p:sp>
      <p:sp>
        <p:nvSpPr>
          <p:cNvPr id="3" name="Content Placeholder 2"/>
          <p:cNvSpPr>
            <a:spLocks noGrp="1"/>
          </p:cNvSpPr>
          <p:nvPr>
            <p:ph idx="1"/>
          </p:nvPr>
        </p:nvSpPr>
        <p:spPr>
          <a:xfrm>
            <a:off x="797386" y="1953127"/>
            <a:ext cx="8118014" cy="4471736"/>
          </a:xfrm>
        </p:spPr>
        <p:txBody>
          <a:bodyPr anchor="ctr">
            <a:normAutofit/>
          </a:bodyPr>
          <a:lstStyle/>
          <a:p>
            <a:pPr>
              <a:lnSpc>
                <a:spcPct val="70000"/>
              </a:lnSpc>
            </a:pPr>
            <a:r>
              <a:rPr lang="en-GB" sz="2000" i="1" dirty="0"/>
              <a:t>Stigma</a:t>
            </a:r>
            <a:r>
              <a:rPr lang="en-GB" sz="2000" dirty="0"/>
              <a:t> refers to attitudes and emotional reactions whereas </a:t>
            </a:r>
            <a:r>
              <a:rPr lang="en-GB" sz="2000" i="1" dirty="0"/>
              <a:t>discrimination</a:t>
            </a:r>
            <a:r>
              <a:rPr lang="en-GB" sz="2000" dirty="0"/>
              <a:t> refers to the behavioural enactment of stigma.</a:t>
            </a:r>
          </a:p>
          <a:p>
            <a:pPr>
              <a:lnSpc>
                <a:spcPct val="70000"/>
              </a:lnSpc>
            </a:pPr>
            <a:endParaRPr lang="en-GB" sz="2000" dirty="0"/>
          </a:p>
          <a:p>
            <a:pPr>
              <a:lnSpc>
                <a:spcPct val="70000"/>
              </a:lnSpc>
            </a:pPr>
            <a:r>
              <a:rPr lang="en-GB" sz="2000" dirty="0"/>
              <a:t>Stigma can manifest in different but intersecting ways:</a:t>
            </a:r>
          </a:p>
          <a:p>
            <a:pPr lvl="1">
              <a:lnSpc>
                <a:spcPct val="70000"/>
              </a:lnSpc>
            </a:pPr>
            <a:r>
              <a:rPr lang="en-GB" sz="2000" i="1" dirty="0"/>
              <a:t>Public stigma</a:t>
            </a:r>
            <a:r>
              <a:rPr lang="en-GB" sz="2000" dirty="0"/>
              <a:t> occurs when the general population endorses negative stereotypes  </a:t>
            </a:r>
          </a:p>
          <a:p>
            <a:pPr lvl="1">
              <a:lnSpc>
                <a:spcPct val="70000"/>
              </a:lnSpc>
            </a:pPr>
            <a:endParaRPr lang="en-GB" sz="2000" dirty="0"/>
          </a:p>
          <a:p>
            <a:pPr lvl="1">
              <a:lnSpc>
                <a:spcPct val="70000"/>
              </a:lnSpc>
            </a:pPr>
            <a:r>
              <a:rPr lang="en-GB" sz="2000" i="1" dirty="0"/>
              <a:t>Structural stigma</a:t>
            </a:r>
            <a:r>
              <a:rPr lang="en-GB" sz="2000" dirty="0"/>
              <a:t> refers to institutional policies and practice which undermine opportunities for people and is experienced as inequity in terms of (for example) employment, housing, care.</a:t>
            </a:r>
          </a:p>
          <a:p>
            <a:pPr lvl="1">
              <a:lnSpc>
                <a:spcPct val="70000"/>
              </a:lnSpc>
            </a:pPr>
            <a:endParaRPr lang="en-GB" sz="2000" dirty="0"/>
          </a:p>
          <a:p>
            <a:pPr lvl="1">
              <a:lnSpc>
                <a:spcPct val="70000"/>
              </a:lnSpc>
            </a:pPr>
            <a:r>
              <a:rPr lang="en-GB" sz="2000" i="1" dirty="0"/>
              <a:t>Stigma by association</a:t>
            </a:r>
            <a:r>
              <a:rPr lang="en-GB" sz="2000" dirty="0"/>
              <a:t> can be experienced by those who are in some way connected to an individual who has a stigmatised condition.</a:t>
            </a:r>
          </a:p>
          <a:p>
            <a:pPr lvl="1">
              <a:lnSpc>
                <a:spcPct val="70000"/>
              </a:lnSpc>
            </a:pPr>
            <a:endParaRPr lang="en-GB" sz="2000" dirty="0"/>
          </a:p>
          <a:p>
            <a:pPr lvl="1">
              <a:lnSpc>
                <a:spcPct val="70000"/>
              </a:lnSpc>
            </a:pPr>
            <a:r>
              <a:rPr lang="en-GB" sz="2000" i="1" dirty="0"/>
              <a:t>Self-stigma</a:t>
            </a:r>
            <a:r>
              <a:rPr lang="en-GB" sz="2000" dirty="0"/>
              <a:t> is the internalisation of perceived stigma and is experienced by some individuals which can result in self-limiting behaviours and impede recovery.</a:t>
            </a:r>
          </a:p>
          <a:p>
            <a:pPr>
              <a:lnSpc>
                <a:spcPct val="70000"/>
              </a:lnSpc>
            </a:pPr>
            <a:endParaRPr lang="en-GB" sz="1700" dirty="0"/>
          </a:p>
        </p:txBody>
      </p:sp>
    </p:spTree>
    <p:extLst>
      <p:ext uri="{BB962C8B-B14F-4D97-AF65-F5344CB8AC3E}">
        <p14:creationId xmlns:p14="http://schemas.microsoft.com/office/powerpoint/2010/main" xmlns="" val="3406003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8">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0">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15400" y="2358913"/>
            <a:ext cx="2140172" cy="2140172"/>
          </a:xfrm>
          <a:prstGeom prst="ellipse">
            <a:avLst/>
          </a:prstGeom>
          <a:solidFill>
            <a:srgbClr val="FFFFFF"/>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cstate="print"/>
          <a:stretch>
            <a:fillRect/>
          </a:stretch>
        </p:blipFill>
        <p:spPr>
          <a:xfrm>
            <a:off x="9254442" y="3156077"/>
            <a:ext cx="1462088" cy="545846"/>
          </a:xfrm>
          <a:prstGeom prst="rect">
            <a:avLst/>
          </a:prstGeom>
        </p:spPr>
      </p:pic>
      <p:sp>
        <p:nvSpPr>
          <p:cNvPr id="2" name="Title 1"/>
          <p:cNvSpPr>
            <a:spLocks noGrp="1"/>
          </p:cNvSpPr>
          <p:nvPr>
            <p:ph type="title"/>
          </p:nvPr>
        </p:nvSpPr>
        <p:spPr>
          <a:xfrm>
            <a:off x="1136428" y="627564"/>
            <a:ext cx="7474172" cy="1325563"/>
          </a:xfrm>
        </p:spPr>
        <p:txBody>
          <a:bodyPr>
            <a:normAutofit/>
          </a:bodyPr>
          <a:lstStyle/>
          <a:p>
            <a:r>
              <a:rPr lang="en-GB" dirty="0"/>
              <a:t>What can be done to eradicate stigma? </a:t>
            </a:r>
          </a:p>
        </p:txBody>
      </p:sp>
      <p:sp>
        <p:nvSpPr>
          <p:cNvPr id="3" name="Content Placeholder 2"/>
          <p:cNvSpPr>
            <a:spLocks noGrp="1"/>
          </p:cNvSpPr>
          <p:nvPr>
            <p:ph idx="1"/>
          </p:nvPr>
        </p:nvSpPr>
        <p:spPr>
          <a:xfrm>
            <a:off x="1136429" y="2278173"/>
            <a:ext cx="6467867" cy="3450613"/>
          </a:xfrm>
        </p:spPr>
        <p:txBody>
          <a:bodyPr anchor="ctr">
            <a:normAutofit/>
          </a:bodyPr>
          <a:lstStyle/>
          <a:p>
            <a:r>
              <a:rPr lang="en-GB" sz="2400"/>
              <a:t>Changing attitudes and changing behaviour are important  </a:t>
            </a:r>
          </a:p>
          <a:p>
            <a:r>
              <a:rPr lang="en-GB" sz="2400"/>
              <a:t>Two key approaches</a:t>
            </a:r>
          </a:p>
          <a:p>
            <a:pPr lvl="1"/>
            <a:r>
              <a:rPr lang="en-GB" dirty="0"/>
              <a:t>Education </a:t>
            </a:r>
          </a:p>
          <a:p>
            <a:pPr lvl="1"/>
            <a:r>
              <a:rPr lang="en-GB" dirty="0"/>
              <a:t>Social contact</a:t>
            </a:r>
          </a:p>
          <a:p>
            <a:pPr lvl="1"/>
            <a:r>
              <a:rPr lang="en-GB" dirty="0"/>
              <a:t>Combination of both</a:t>
            </a:r>
          </a:p>
          <a:p>
            <a:r>
              <a:rPr lang="en-GB" sz="2400"/>
              <a:t>See Me campaign instructive</a:t>
            </a:r>
          </a:p>
          <a:p>
            <a:r>
              <a:rPr lang="en-GB" sz="2400"/>
              <a:t>Portugal</a:t>
            </a:r>
          </a:p>
        </p:txBody>
      </p:sp>
    </p:spTree>
    <p:extLst>
      <p:ext uri="{BB962C8B-B14F-4D97-AF65-F5344CB8AC3E}">
        <p14:creationId xmlns:p14="http://schemas.microsoft.com/office/powerpoint/2010/main" xmlns="" val="2572081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15400" y="2358913"/>
            <a:ext cx="2140172" cy="2140172"/>
          </a:xfrm>
          <a:prstGeom prst="ellipse">
            <a:avLst/>
          </a:prstGeom>
          <a:solidFill>
            <a:srgbClr val="FFFFFF"/>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cstate="print"/>
          <a:stretch>
            <a:fillRect/>
          </a:stretch>
        </p:blipFill>
        <p:spPr>
          <a:xfrm>
            <a:off x="9254442" y="3156076"/>
            <a:ext cx="1462088" cy="545846"/>
          </a:xfrm>
          <a:prstGeom prst="rect">
            <a:avLst/>
          </a:prstGeom>
        </p:spPr>
      </p:pic>
      <p:sp>
        <p:nvSpPr>
          <p:cNvPr id="2" name="Title 1"/>
          <p:cNvSpPr>
            <a:spLocks noGrp="1"/>
          </p:cNvSpPr>
          <p:nvPr>
            <p:ph type="title"/>
          </p:nvPr>
        </p:nvSpPr>
        <p:spPr>
          <a:xfrm>
            <a:off x="1136428" y="627564"/>
            <a:ext cx="7474172" cy="1325563"/>
          </a:xfrm>
        </p:spPr>
        <p:txBody>
          <a:bodyPr>
            <a:normAutofit/>
          </a:bodyPr>
          <a:lstStyle/>
          <a:p>
            <a:r>
              <a:rPr lang="en-GB" dirty="0"/>
              <a:t> Action plan</a:t>
            </a:r>
          </a:p>
        </p:txBody>
      </p:sp>
      <p:sp>
        <p:nvSpPr>
          <p:cNvPr id="3" name="Content Placeholder 2"/>
          <p:cNvSpPr>
            <a:spLocks noGrp="1"/>
          </p:cNvSpPr>
          <p:nvPr>
            <p:ph idx="1"/>
          </p:nvPr>
        </p:nvSpPr>
        <p:spPr>
          <a:xfrm>
            <a:off x="487680" y="1508760"/>
            <a:ext cx="8088677" cy="4724399"/>
          </a:xfrm>
        </p:spPr>
        <p:txBody>
          <a:bodyPr anchor="ctr">
            <a:normAutofit/>
          </a:bodyPr>
          <a:lstStyle/>
          <a:p>
            <a:pPr marL="0" indent="0">
              <a:lnSpc>
                <a:spcPct val="70000"/>
              </a:lnSpc>
              <a:buNone/>
            </a:pPr>
            <a:r>
              <a:rPr lang="en-GB" sz="2000" dirty="0"/>
              <a:t>1.  PADS Exec and all related groups should commit to a facilitated session to allow the space and time to have reflective discussion regarding stigma.</a:t>
            </a:r>
          </a:p>
          <a:p>
            <a:pPr marL="0" indent="0">
              <a:lnSpc>
                <a:spcPct val="70000"/>
              </a:lnSpc>
              <a:buNone/>
            </a:pPr>
            <a:endParaRPr lang="en-GB" sz="2000" dirty="0"/>
          </a:p>
          <a:p>
            <a:pPr marL="0" indent="0">
              <a:lnSpc>
                <a:spcPct val="70000"/>
              </a:lnSpc>
              <a:buNone/>
            </a:pPr>
            <a:r>
              <a:rPr lang="en-GB" sz="2000" dirty="0"/>
              <a:t>2.  Given the anecdotal nature of the evidence given to the communities group we recommend PADS undertakes work to understand the experience of stigmatising attitudes and practices which may exist in Housing, Employment, Health, Social Care and other services.</a:t>
            </a:r>
          </a:p>
          <a:p>
            <a:pPr marL="0" indent="0">
              <a:lnSpc>
                <a:spcPct val="70000"/>
              </a:lnSpc>
              <a:buNone/>
            </a:pPr>
            <a:endParaRPr lang="en-GB" sz="2000" dirty="0"/>
          </a:p>
          <a:p>
            <a:pPr marL="0" indent="0">
              <a:lnSpc>
                <a:spcPct val="70000"/>
              </a:lnSpc>
              <a:buNone/>
            </a:pPr>
            <a:r>
              <a:rPr lang="en-GB" sz="2000" dirty="0"/>
              <a:t>3.  The communities group will host a National gathering of recovery communities and key stakeholders and influencers on 1/9/17. We will listen, learn and gather evidence of stigma being experienced by people in addiction and recovery and that of their families. We’ll begin to co-create strategies to inform local, regional and national plans to address stigma. </a:t>
            </a:r>
          </a:p>
          <a:p>
            <a:pPr marL="0" indent="0">
              <a:lnSpc>
                <a:spcPct val="70000"/>
              </a:lnSpc>
              <a:buNone/>
            </a:pPr>
            <a:endParaRPr lang="en-GB" sz="2000" dirty="0"/>
          </a:p>
          <a:p>
            <a:pPr marL="0" indent="0">
              <a:lnSpc>
                <a:spcPct val="70000"/>
              </a:lnSpc>
              <a:buNone/>
            </a:pPr>
            <a:r>
              <a:rPr lang="en-GB" sz="2000" dirty="0"/>
              <a:t>4. Communities group and Police Scotland education and anti-stigma plan</a:t>
            </a:r>
          </a:p>
        </p:txBody>
      </p:sp>
    </p:spTree>
    <p:extLst>
      <p:ext uri="{BB962C8B-B14F-4D97-AF65-F5344CB8AC3E}">
        <p14:creationId xmlns:p14="http://schemas.microsoft.com/office/powerpoint/2010/main" xmlns="" val="4236512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8">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0">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15400" y="2358913"/>
            <a:ext cx="2140172" cy="2140172"/>
          </a:xfrm>
          <a:prstGeom prst="ellipse">
            <a:avLst/>
          </a:prstGeom>
          <a:solidFill>
            <a:srgbClr val="FFFFFF"/>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cstate="print"/>
          <a:stretch>
            <a:fillRect/>
          </a:stretch>
        </p:blipFill>
        <p:spPr>
          <a:xfrm>
            <a:off x="9254442" y="3156077"/>
            <a:ext cx="1462088" cy="545846"/>
          </a:xfrm>
          <a:prstGeom prst="rect">
            <a:avLst/>
          </a:prstGeom>
        </p:spPr>
      </p:pic>
      <p:sp>
        <p:nvSpPr>
          <p:cNvPr id="2" name="Title 1"/>
          <p:cNvSpPr>
            <a:spLocks noGrp="1"/>
          </p:cNvSpPr>
          <p:nvPr>
            <p:ph type="title"/>
          </p:nvPr>
        </p:nvSpPr>
        <p:spPr>
          <a:xfrm>
            <a:off x="1136428" y="627564"/>
            <a:ext cx="7474172" cy="1325563"/>
          </a:xfrm>
        </p:spPr>
        <p:txBody>
          <a:bodyPr>
            <a:normAutofit/>
          </a:bodyPr>
          <a:lstStyle/>
          <a:p>
            <a:r>
              <a:rPr lang="en-GB" dirty="0"/>
              <a:t>What can you do to help?</a:t>
            </a:r>
          </a:p>
        </p:txBody>
      </p:sp>
      <p:sp>
        <p:nvSpPr>
          <p:cNvPr id="3" name="Content Placeholder 2"/>
          <p:cNvSpPr>
            <a:spLocks noGrp="1"/>
          </p:cNvSpPr>
          <p:nvPr>
            <p:ph idx="1"/>
          </p:nvPr>
        </p:nvSpPr>
        <p:spPr>
          <a:xfrm>
            <a:off x="1136429" y="2278173"/>
            <a:ext cx="6467867" cy="3450613"/>
          </a:xfrm>
        </p:spPr>
        <p:txBody>
          <a:bodyPr anchor="ctr">
            <a:normAutofit/>
          </a:bodyPr>
          <a:lstStyle/>
          <a:p>
            <a:r>
              <a:rPr lang="en-GB" sz="2400" dirty="0"/>
              <a:t>Stigma and anti-stigma approaches included in the Refresh of the Road to Recovery</a:t>
            </a:r>
          </a:p>
          <a:p>
            <a:r>
              <a:rPr lang="en-GB" sz="2400" dirty="0"/>
              <a:t>Contribute to the communities action plan</a:t>
            </a:r>
          </a:p>
          <a:p>
            <a:pPr lvl="1"/>
            <a:r>
              <a:rPr lang="en-GB" dirty="0"/>
              <a:t>Resources</a:t>
            </a:r>
          </a:p>
          <a:p>
            <a:pPr lvl="1"/>
            <a:r>
              <a:rPr lang="en-GB" dirty="0"/>
              <a:t>Ideas</a:t>
            </a:r>
          </a:p>
          <a:p>
            <a:pPr lvl="1"/>
            <a:r>
              <a:rPr lang="en-GB" dirty="0"/>
              <a:t>Join us on 1</a:t>
            </a:r>
            <a:r>
              <a:rPr lang="en-GB" baseline="30000" dirty="0"/>
              <a:t>st</a:t>
            </a:r>
            <a:r>
              <a:rPr lang="en-GB" dirty="0"/>
              <a:t> September</a:t>
            </a:r>
          </a:p>
          <a:p>
            <a:r>
              <a:rPr lang="en-GB" sz="2400" dirty="0"/>
              <a:t>Thank you</a:t>
            </a:r>
          </a:p>
          <a:p>
            <a:endParaRPr lang="en-GB" sz="2400" dirty="0"/>
          </a:p>
        </p:txBody>
      </p:sp>
    </p:spTree>
    <p:extLst>
      <p:ext uri="{BB962C8B-B14F-4D97-AF65-F5344CB8AC3E}">
        <p14:creationId xmlns:p14="http://schemas.microsoft.com/office/powerpoint/2010/main" xmlns="" val="18954355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TotalTime>
  <Words>531</Words>
  <Application>Microsoft Office PowerPoint</Application>
  <PresentationFormat>Custom</PresentationFormat>
  <Paragraphs>59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Stigma and people who use drugs </vt:lpstr>
      <vt:lpstr>Context</vt:lpstr>
      <vt:lpstr> What’s our role?  </vt:lpstr>
      <vt:lpstr>What have we done?</vt:lpstr>
      <vt:lpstr>Types of Stigma</vt:lpstr>
      <vt:lpstr>What can be done to eradicate stigma? </vt:lpstr>
      <vt:lpstr> Action plan</vt:lpstr>
      <vt:lpstr>What can you do to help?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Stigma and people who use drugs</dc:title>
  <dc:creator>Celia Tennant</dc:creator>
  <cp:lastModifiedBy>tricia</cp:lastModifiedBy>
  <cp:revision>21</cp:revision>
  <dcterms:created xsi:type="dcterms:W3CDTF">2017-07-26T04:26:00Z</dcterms:created>
  <dcterms:modified xsi:type="dcterms:W3CDTF">2017-07-28T10:16:59Z</dcterms:modified>
</cp:coreProperties>
</file>