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charts/chart1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7" r:id="rId3"/>
    <p:sldId id="268" r:id="rId4"/>
    <p:sldId id="264" r:id="rId5"/>
    <p:sldId id="290" r:id="rId6"/>
    <p:sldId id="269" r:id="rId7"/>
    <p:sldId id="280" r:id="rId8"/>
    <p:sldId id="270" r:id="rId9"/>
    <p:sldId id="271" r:id="rId10"/>
    <p:sldId id="272" r:id="rId11"/>
    <p:sldId id="266" r:id="rId12"/>
    <p:sldId id="273" r:id="rId13"/>
    <p:sldId id="281" r:id="rId14"/>
    <p:sldId id="286" r:id="rId15"/>
    <p:sldId id="274" r:id="rId16"/>
    <p:sldId id="277" r:id="rId17"/>
    <p:sldId id="285" r:id="rId18"/>
    <p:sldId id="278" r:id="rId19"/>
    <p:sldId id="283" r:id="rId20"/>
    <p:sldId id="292" r:id="rId21"/>
    <p:sldId id="284" r:id="rId22"/>
    <p:sldId id="287" r:id="rId23"/>
    <p:sldId id="291" r:id="rId24"/>
    <p:sldId id="288" r:id="rId25"/>
    <p:sldId id="28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20F0"/>
    <a:srgbClr val="00CC00"/>
    <a:srgbClr val="00FF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reddy\homes\andrem30\Desktop\IPED_Presentation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reddy\homes\andrem30\Desktop\IPED_Presentation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reddy\homes\andrem30\Desktop\IPED_Presentation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reddy\homes\andrem30\Desktop\IPED_Presentation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reddy\homes\andrem30\Desktop\IPED_Presentation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reddy\homes\andrem30\Desktop\IPED_Presentation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reddy\homes\andrem30\Desktop\IPED_Present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reddy\homes\andrem30\Desktop\IPED_Presentati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reddy\homes\andrem30\Desktop\IPED_Presentati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reddy\homes\andrem30\Desktop\IPED_Presentatio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reddy\homes\andrem30\Desktop\IPED_Presentatio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reddy\homes\andrem30\Desktop\IPED_Presentatio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reddy\homes\andrem30\Desktop\IPED_Present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26"/>
  <c:chart>
    <c:autoTitleDeleted val="1"/>
    <c:plotArea>
      <c:layout/>
      <c:lineChart>
        <c:grouping val="standard"/>
        <c:ser>
          <c:idx val="1"/>
          <c:order val="0"/>
          <c:tx>
            <c:strRef>
              <c:f>Sheet1!$A$3</c:f>
              <c:strCache>
                <c:ptCount val="1"/>
                <c:pt idx="0">
                  <c:v>IPED</c:v>
                </c:pt>
              </c:strCache>
            </c:strRef>
          </c:tx>
          <c:marker>
            <c:symbol val="none"/>
          </c:marker>
          <c:cat>
            <c:strRef>
              <c:f>Sheet1!$B$1:$E$1</c:f>
              <c:strCache>
                <c:ptCount val="4"/>
                <c:pt idx="0">
                  <c:v>2008-09</c:v>
                </c:pt>
                <c:pt idx="1">
                  <c:v>2010</c:v>
                </c:pt>
                <c:pt idx="2">
                  <c:v>2011-12</c:v>
                </c:pt>
                <c:pt idx="3">
                  <c:v>2013-14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45</c:v>
                </c:pt>
                <c:pt idx="1">
                  <c:v>52</c:v>
                </c:pt>
                <c:pt idx="2">
                  <c:v>41</c:v>
                </c:pt>
                <c:pt idx="3">
                  <c:v>71</c:v>
                </c:pt>
              </c:numCache>
            </c:numRef>
          </c:val>
        </c:ser>
        <c:marker val="1"/>
        <c:axId val="85362176"/>
        <c:axId val="85510016"/>
      </c:lineChart>
      <c:catAx>
        <c:axId val="85362176"/>
        <c:scaling>
          <c:orientation val="minMax"/>
        </c:scaling>
        <c:axPos val="b"/>
        <c:tickLblPos val="nextTo"/>
        <c:crossAx val="85510016"/>
        <c:crosses val="autoZero"/>
        <c:auto val="1"/>
        <c:lblAlgn val="ctr"/>
        <c:lblOffset val="100"/>
      </c:catAx>
      <c:valAx>
        <c:axId val="85510016"/>
        <c:scaling>
          <c:orientation val="minMax"/>
          <c:max val="10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</a:t>
                </a:r>
              </a:p>
            </c:rich>
          </c:tx>
          <c:layout/>
        </c:title>
        <c:numFmt formatCode="General" sourceLinked="1"/>
        <c:tickLblPos val="nextTo"/>
        <c:crossAx val="853621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10"/>
  <c:chart>
    <c:plotArea>
      <c:layout/>
      <c:doughnut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Sheet2!$H$73:$H$74</c:f>
              <c:strCache>
                <c:ptCount val="2"/>
                <c:pt idx="0">
                  <c:v>HCV Ab neg</c:v>
                </c:pt>
                <c:pt idx="1">
                  <c:v>HCV Ab pos or weak pos</c:v>
                </c:pt>
              </c:strCache>
            </c:strRef>
          </c:cat>
          <c:val>
            <c:numRef>
              <c:f>Sheet2!$I$73:$I$74</c:f>
              <c:numCache>
                <c:formatCode>###0%</c:formatCode>
                <c:ptCount val="2"/>
                <c:pt idx="0">
                  <c:v>0.9299065420560747</c:v>
                </c:pt>
                <c:pt idx="1">
                  <c:v>7.0093457943925408E-2</c:v>
                </c:pt>
              </c:numCache>
            </c:numRef>
          </c:val>
        </c:ser>
        <c:firstSliceAng val="0"/>
        <c:holeSize val="50"/>
      </c:doughnutChart>
    </c:plotArea>
    <c:legend>
      <c:legendPos val="t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Sheet2!$I$83</c:f>
              <c:strCache>
                <c:ptCount val="1"/>
                <c:pt idx="0">
                  <c:v>HCV Ab pos or weak pos</c:v>
                </c:pt>
              </c:strCache>
            </c:strRef>
          </c:tx>
          <c:errBars>
            <c:errDir val="y"/>
            <c:errBarType val="both"/>
            <c:errValType val="cust"/>
            <c:plus>
              <c:numRef>
                <c:f>Sheet2!$J$85:$N$85</c:f>
                <c:numCache>
                  <c:formatCode>General</c:formatCode>
                  <c:ptCount val="5"/>
                  <c:pt idx="0">
                    <c:v>0.18600000000000003</c:v>
                  </c:pt>
                  <c:pt idx="1">
                    <c:v>0.17700000000000002</c:v>
                  </c:pt>
                  <c:pt idx="2">
                    <c:v>0.18100000000000002</c:v>
                  </c:pt>
                  <c:pt idx="3">
                    <c:v>0.17300000000000001</c:v>
                  </c:pt>
                  <c:pt idx="4">
                    <c:v>0.23500000000000001</c:v>
                  </c:pt>
                </c:numCache>
              </c:numRef>
            </c:plus>
            <c:minus>
              <c:numRef>
                <c:f>Sheet2!$J$84:$N$84</c:f>
                <c:numCache>
                  <c:formatCode>General</c:formatCode>
                  <c:ptCount val="5"/>
                  <c:pt idx="0">
                    <c:v>1.6000000000000004E-2</c:v>
                  </c:pt>
                  <c:pt idx="1">
                    <c:v>1.4999999999999998E-2</c:v>
                  </c:pt>
                  <c:pt idx="2">
                    <c:v>1.4999999999999998E-2</c:v>
                  </c:pt>
                  <c:pt idx="3">
                    <c:v>3.4000000000000002E-2</c:v>
                  </c:pt>
                  <c:pt idx="4">
                    <c:v>4.8000000000000001E-2</c:v>
                  </c:pt>
                </c:numCache>
              </c:numRef>
            </c:minus>
          </c:errBars>
          <c:cat>
            <c:strRef>
              <c:f>Sheet2!$J$82:$N$82</c:f>
              <c:strCache>
                <c:ptCount val="5"/>
                <c:pt idx="0">
                  <c:v>2008-09</c:v>
                </c:pt>
                <c:pt idx="1">
                  <c:v>2010</c:v>
                </c:pt>
                <c:pt idx="2">
                  <c:v>2011-12</c:v>
                </c:pt>
                <c:pt idx="3">
                  <c:v>2013-14</c:v>
                </c:pt>
                <c:pt idx="4">
                  <c:v>2015-16</c:v>
                </c:pt>
              </c:strCache>
            </c:strRef>
          </c:cat>
          <c:val>
            <c:numRef>
              <c:f>Sheet2!$J$83:$N$83</c:f>
              <c:numCache>
                <c:formatCode>0.0%</c:formatCode>
                <c:ptCount val="5"/>
                <c:pt idx="0">
                  <c:v>5.7000000000000009E-2</c:v>
                </c:pt>
                <c:pt idx="1">
                  <c:v>5.3999999999999999E-2</c:v>
                </c:pt>
                <c:pt idx="2">
                  <c:v>5.6000000000000001E-2</c:v>
                </c:pt>
                <c:pt idx="3">
                  <c:v>7.9000000000000015E-2</c:v>
                </c:pt>
                <c:pt idx="4">
                  <c:v>0.111</c:v>
                </c:pt>
              </c:numCache>
            </c:numRef>
          </c:val>
        </c:ser>
        <c:marker val="1"/>
        <c:axId val="88446464"/>
        <c:axId val="88448000"/>
      </c:lineChart>
      <c:catAx>
        <c:axId val="88446464"/>
        <c:scaling>
          <c:orientation val="minMax"/>
        </c:scaling>
        <c:axPos val="b"/>
        <c:tickLblPos val="nextTo"/>
        <c:crossAx val="88448000"/>
        <c:crosses val="autoZero"/>
        <c:auto val="1"/>
        <c:lblAlgn val="ctr"/>
        <c:lblOffset val="100"/>
      </c:catAx>
      <c:valAx>
        <c:axId val="88448000"/>
        <c:scaling>
          <c:orientation val="minMax"/>
          <c:max val="0.3500000000000002"/>
          <c:min val="0"/>
        </c:scaling>
        <c:axPos val="l"/>
        <c:majorGridlines/>
        <c:numFmt formatCode="0.0%" sourceLinked="1"/>
        <c:tickLblPos val="nextTo"/>
        <c:crossAx val="88446464"/>
        <c:crosses val="autoZero"/>
        <c:crossBetween val="between"/>
      </c:valAx>
    </c:plotArea>
    <c:plotVisOnly val="1"/>
  </c:chart>
  <c:txPr>
    <a:bodyPr/>
    <a:lstStyle/>
    <a:p>
      <a:pPr>
        <a:defRPr sz="1800" b="1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10"/>
  <c:chart>
    <c:plotArea>
      <c:layout/>
      <c:doughnut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Sheet2!$H$73:$H$74</c:f>
              <c:strCache>
                <c:ptCount val="2"/>
                <c:pt idx="0">
                  <c:v>HCV Ab neg</c:v>
                </c:pt>
                <c:pt idx="1">
                  <c:v>HCV Ab pos or weak pos</c:v>
                </c:pt>
              </c:strCache>
            </c:strRef>
          </c:cat>
          <c:val>
            <c:numRef>
              <c:f>Sheet2!$I$73:$I$74</c:f>
              <c:numCache>
                <c:formatCode>###0%</c:formatCode>
                <c:ptCount val="2"/>
                <c:pt idx="0">
                  <c:v>0.9299065420560747</c:v>
                </c:pt>
                <c:pt idx="1">
                  <c:v>7.009345794392538E-2</c:v>
                </c:pt>
              </c:numCache>
            </c:numRef>
          </c:val>
        </c:ser>
        <c:firstSliceAng val="0"/>
        <c:holeSize val="50"/>
      </c:doughnutChart>
    </c:plotArea>
    <c:legend>
      <c:legendPos val="t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doughnut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Sheet2!$D$124:$G$124</c:f>
              <c:strCache>
                <c:ptCount val="4"/>
                <c:pt idx="0">
                  <c:v>Have Hep C</c:v>
                </c:pt>
                <c:pt idx="1">
                  <c:v>Cleared Hep C</c:v>
                </c:pt>
                <c:pt idx="2">
                  <c:v>Did not have Hep C</c:v>
                </c:pt>
                <c:pt idx="3">
                  <c:v>Unaware</c:v>
                </c:pt>
              </c:strCache>
            </c:strRef>
          </c:cat>
          <c:val>
            <c:numRef>
              <c:f>Sheet2!$D$128:$G$128</c:f>
              <c:numCache>
                <c:formatCode>###0%</c:formatCode>
                <c:ptCount val="4"/>
                <c:pt idx="0">
                  <c:v>0.26666666666666694</c:v>
                </c:pt>
                <c:pt idx="1">
                  <c:v>6.666666666666668E-2</c:v>
                </c:pt>
                <c:pt idx="2">
                  <c:v>0.26666666666666694</c:v>
                </c:pt>
                <c:pt idx="3">
                  <c:v>0.4</c:v>
                </c:pt>
              </c:numCache>
            </c:numRef>
          </c:val>
        </c:ser>
        <c:firstSliceAng val="0"/>
        <c:holeSize val="50"/>
      </c:doughnutChart>
    </c:plotArea>
    <c:legend>
      <c:legendPos val="t"/>
      <c:layout/>
      <c:txPr>
        <a:bodyPr/>
        <a:lstStyle/>
        <a:p>
          <a:pPr rtl="0">
            <a:defRPr sz="1400"/>
          </a:pPr>
          <a:endParaRPr lang="en-US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doughnutChart>
        <c:varyColors val="1"/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/>
      <c:doughnutChart>
        <c:varyColors val="1"/>
        <c:ser>
          <c:idx val="0"/>
          <c:order val="0"/>
          <c:tx>
            <c:strRef>
              <c:f>Sheet2!$J$167</c:f>
              <c:strCache>
                <c:ptCount val="1"/>
                <c:pt idx="0">
                  <c:v>HBV core antibody (anti-HBc) prevalence</c:v>
                </c:pt>
              </c:strCache>
            </c:strRef>
          </c:tx>
          <c:spPr>
            <a:solidFill>
              <a:schemeClr val="accent1"/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cat>
            <c:strRef>
              <c:f>Sheet2!$K$166:$L$166</c:f>
              <c:strCache>
                <c:ptCount val="2"/>
                <c:pt idx="0">
                  <c:v>antiHBc - positive</c:v>
                </c:pt>
                <c:pt idx="1">
                  <c:v>antiHBc - negative</c:v>
                </c:pt>
              </c:strCache>
            </c:strRef>
          </c:cat>
          <c:val>
            <c:numRef>
              <c:f>Sheet2!$K$167:$L$167</c:f>
              <c:numCache>
                <c:formatCode>0.0%</c:formatCode>
                <c:ptCount val="2"/>
                <c:pt idx="0">
                  <c:v>1.1235955056179775E-2</c:v>
                </c:pt>
                <c:pt idx="1">
                  <c:v>0.9887640449438202</c:v>
                </c:pt>
              </c:numCache>
            </c:numRef>
          </c:val>
        </c:ser>
        <c:firstSliceAng val="0"/>
        <c:holeSize val="50"/>
      </c:doughnutChart>
    </c:plotArea>
    <c:legend>
      <c:legendPos val="t"/>
      <c:layout/>
      <c:txPr>
        <a:bodyPr/>
        <a:lstStyle/>
        <a:p>
          <a:pPr>
            <a:defRPr b="0"/>
          </a:pPr>
          <a:endParaRPr lang="en-US"/>
        </a:p>
      </c:txPr>
    </c:legend>
    <c:plotVisOnly val="1"/>
  </c:chart>
  <c:txPr>
    <a:bodyPr/>
    <a:lstStyle/>
    <a:p>
      <a:pPr>
        <a:defRPr sz="1600" b="1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/>
      <c:doughnutChart>
        <c:varyColors val="1"/>
        <c:ser>
          <c:idx val="0"/>
          <c:order val="0"/>
          <c:tx>
            <c:strRef>
              <c:f>Sheet2!$J$169</c:f>
              <c:strCache>
                <c:ptCount val="1"/>
                <c:pt idx="0">
                  <c:v>HIV Antibodies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Sheet2!$K$168:$L$168</c:f>
              <c:strCache>
                <c:ptCount val="2"/>
                <c:pt idx="0">
                  <c:v>HIV Antibody positive</c:v>
                </c:pt>
                <c:pt idx="1">
                  <c:v>HIV Antibody negative</c:v>
                </c:pt>
              </c:strCache>
            </c:strRef>
          </c:cat>
          <c:val>
            <c:numRef>
              <c:f>Sheet2!$K$169:$L$169</c:f>
              <c:numCache>
                <c:formatCode>0%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firstSliceAng val="0"/>
        <c:holeSize val="50"/>
      </c:doughnutChart>
    </c:plotArea>
    <c:legend>
      <c:legendPos val="t"/>
      <c:legendEntry>
        <c:idx val="0"/>
        <c:delete val="1"/>
      </c:legendEntry>
      <c:layout/>
      <c:txPr>
        <a:bodyPr/>
        <a:lstStyle/>
        <a:p>
          <a:pPr>
            <a:defRPr b="0"/>
          </a:pPr>
          <a:endParaRPr lang="en-US"/>
        </a:p>
      </c:txPr>
    </c:legend>
    <c:plotVisOnly val="1"/>
  </c:chart>
  <c:txPr>
    <a:bodyPr/>
    <a:lstStyle/>
    <a:p>
      <a:pPr>
        <a:defRPr sz="1600" b="1"/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4"/>
  <c:chart>
    <c:plotArea>
      <c:layout/>
      <c:barChart>
        <c:barDir val="col"/>
        <c:grouping val="clustered"/>
        <c:ser>
          <c:idx val="0"/>
          <c:order val="0"/>
          <c:dLbls>
            <c:dLblPos val="outEnd"/>
            <c:showVal val="1"/>
          </c:dLbls>
          <c:cat>
            <c:strRef>
              <c:f>Sheet2!$H$136:$H$137</c:f>
              <c:strCache>
                <c:ptCount val="2"/>
                <c:pt idx="0">
                  <c:v>Swelling containing pus at injection site</c:v>
                </c:pt>
                <c:pt idx="1">
                  <c:v>On the last occasion you had an abcess did you seek medical advice?</c:v>
                </c:pt>
              </c:strCache>
            </c:strRef>
          </c:cat>
          <c:val>
            <c:numRef>
              <c:f>Sheet2!$I$136:$I$137</c:f>
              <c:numCache>
                <c:formatCode>###0%</c:formatCode>
                <c:ptCount val="2"/>
                <c:pt idx="0">
                  <c:v>0.15217391304347827</c:v>
                </c:pt>
                <c:pt idx="1">
                  <c:v>0.71428571428571463</c:v>
                </c:pt>
              </c:numCache>
            </c:numRef>
          </c:val>
        </c:ser>
        <c:axId val="113063040"/>
        <c:axId val="113064576"/>
      </c:barChart>
      <c:catAx>
        <c:axId val="113063040"/>
        <c:scaling>
          <c:orientation val="minMax"/>
        </c:scaling>
        <c:axPos val="b"/>
        <c:tickLblPos val="nextTo"/>
        <c:crossAx val="113064576"/>
        <c:crosses val="autoZero"/>
        <c:auto val="1"/>
        <c:lblAlgn val="ctr"/>
        <c:lblOffset val="100"/>
      </c:catAx>
      <c:valAx>
        <c:axId val="113064576"/>
        <c:scaling>
          <c:orientation val="minMax"/>
          <c:max val="1"/>
        </c:scaling>
        <c:axPos val="l"/>
        <c:majorGridlines/>
        <c:numFmt formatCode="###0%" sourceLinked="1"/>
        <c:tickLblPos val="nextTo"/>
        <c:crossAx val="113063040"/>
        <c:crosses val="autoZero"/>
        <c:crossBetween val="between"/>
      </c:valAx>
    </c:plotArea>
    <c:plotVisOnly val="1"/>
  </c:chart>
  <c:txPr>
    <a:bodyPr/>
    <a:lstStyle/>
    <a:p>
      <a:pPr>
        <a:defRPr sz="1600" b="1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26"/>
  <c:chart>
    <c:autoTitleDeleted val="1"/>
    <c:plotArea>
      <c:layout/>
      <c:lineChart>
        <c:grouping val="standard"/>
        <c:ser>
          <c:idx val="1"/>
          <c:order val="0"/>
          <c:tx>
            <c:strRef>
              <c:f>Sheet1!$A$3</c:f>
              <c:strCache>
                <c:ptCount val="1"/>
                <c:pt idx="0">
                  <c:v>IPED</c:v>
                </c:pt>
              </c:strCache>
            </c:strRef>
          </c:tx>
          <c:marker>
            <c:symbol val="none"/>
          </c:marker>
          <c:cat>
            <c:strRef>
              <c:f>Sheet1!$B$1:$F$1</c:f>
              <c:strCache>
                <c:ptCount val="5"/>
                <c:pt idx="0">
                  <c:v>2008-09</c:v>
                </c:pt>
                <c:pt idx="1">
                  <c:v>2010</c:v>
                </c:pt>
                <c:pt idx="2">
                  <c:v>2011-12</c:v>
                </c:pt>
                <c:pt idx="3">
                  <c:v>2013-14</c:v>
                </c:pt>
                <c:pt idx="4">
                  <c:v>2015-16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45</c:v>
                </c:pt>
                <c:pt idx="1">
                  <c:v>52</c:v>
                </c:pt>
                <c:pt idx="2">
                  <c:v>41</c:v>
                </c:pt>
                <c:pt idx="3">
                  <c:v>71</c:v>
                </c:pt>
                <c:pt idx="4">
                  <c:v>59</c:v>
                </c:pt>
              </c:numCache>
            </c:numRef>
          </c:val>
        </c:ser>
        <c:marker val="1"/>
        <c:axId val="114761728"/>
        <c:axId val="114764032"/>
      </c:lineChart>
      <c:catAx>
        <c:axId val="114761728"/>
        <c:scaling>
          <c:orientation val="minMax"/>
        </c:scaling>
        <c:axPos val="b"/>
        <c:tickLblPos val="nextTo"/>
        <c:crossAx val="114764032"/>
        <c:crosses val="autoZero"/>
        <c:auto val="1"/>
        <c:lblAlgn val="ctr"/>
        <c:lblOffset val="100"/>
      </c:catAx>
      <c:valAx>
        <c:axId val="114764032"/>
        <c:scaling>
          <c:orientation val="minMax"/>
          <c:max val="10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</a:t>
                </a:r>
              </a:p>
            </c:rich>
          </c:tx>
          <c:layout/>
        </c:title>
        <c:numFmt formatCode="General" sourceLinked="1"/>
        <c:tickLblPos val="nextTo"/>
        <c:crossAx val="1147617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26"/>
  <c:chart>
    <c:autoTitleDeleted val="1"/>
    <c:plotArea>
      <c:layout/>
      <c:lineChart>
        <c:grouping val="standard"/>
        <c:ser>
          <c:idx val="1"/>
          <c:order val="0"/>
          <c:tx>
            <c:strRef>
              <c:f>Sheet1!$A$3</c:f>
              <c:strCache>
                <c:ptCount val="1"/>
                <c:pt idx="0">
                  <c:v>IPED</c:v>
                </c:pt>
              </c:strCache>
            </c:strRef>
          </c:tx>
          <c:marker>
            <c:symbol val="none"/>
          </c:marker>
          <c:cat>
            <c:strRef>
              <c:f>Sheet1!$B$1:$F$1</c:f>
              <c:strCache>
                <c:ptCount val="5"/>
                <c:pt idx="0">
                  <c:v>2008-09</c:v>
                </c:pt>
                <c:pt idx="1">
                  <c:v>2010</c:v>
                </c:pt>
                <c:pt idx="2">
                  <c:v>2011-12</c:v>
                </c:pt>
                <c:pt idx="3">
                  <c:v>2013-14</c:v>
                </c:pt>
                <c:pt idx="4">
                  <c:v>2015-16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45</c:v>
                </c:pt>
                <c:pt idx="1">
                  <c:v>52</c:v>
                </c:pt>
                <c:pt idx="2">
                  <c:v>41</c:v>
                </c:pt>
                <c:pt idx="3">
                  <c:v>71</c:v>
                </c:pt>
                <c:pt idx="4">
                  <c:v>59</c:v>
                </c:pt>
              </c:numCache>
            </c:numRef>
          </c:val>
        </c:ser>
        <c:marker val="1"/>
        <c:axId val="114952832"/>
        <c:axId val="115028352"/>
      </c:lineChart>
      <c:catAx>
        <c:axId val="114952832"/>
        <c:scaling>
          <c:orientation val="minMax"/>
        </c:scaling>
        <c:axPos val="b"/>
        <c:tickLblPos val="nextTo"/>
        <c:crossAx val="115028352"/>
        <c:crosses val="autoZero"/>
        <c:auto val="1"/>
        <c:lblAlgn val="ctr"/>
        <c:lblOffset val="100"/>
      </c:catAx>
      <c:valAx>
        <c:axId val="115028352"/>
        <c:scaling>
          <c:orientation val="minMax"/>
          <c:max val="10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</a:t>
                </a:r>
              </a:p>
            </c:rich>
          </c:tx>
          <c:layout/>
        </c:title>
        <c:numFmt formatCode="General" sourceLinked="1"/>
        <c:tickLblPos val="nextTo"/>
        <c:crossAx val="1149528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26"/>
  <c:chart>
    <c:autoTitleDeleted val="1"/>
    <c:plotArea>
      <c:layout/>
      <c:lineChart>
        <c:grouping val="standard"/>
        <c:ser>
          <c:idx val="1"/>
          <c:order val="0"/>
          <c:tx>
            <c:strRef>
              <c:f>Sheet1!$A$3</c:f>
              <c:strCache>
                <c:ptCount val="1"/>
                <c:pt idx="0">
                  <c:v>IPED</c:v>
                </c:pt>
              </c:strCache>
            </c:strRef>
          </c:tx>
          <c:marker>
            <c:symbol val="none"/>
          </c:marker>
          <c:trendline>
            <c:spPr>
              <a:ln w="31750">
                <a:prstDash val="sysDash"/>
              </a:ln>
            </c:spPr>
            <c:trendlineType val="linear"/>
            <c:forward val="2"/>
          </c:trendline>
          <c:cat>
            <c:strRef>
              <c:f>Sheet1!$B$1:$E$1</c:f>
              <c:strCache>
                <c:ptCount val="4"/>
                <c:pt idx="0">
                  <c:v>2008-09</c:v>
                </c:pt>
                <c:pt idx="1">
                  <c:v>2010</c:v>
                </c:pt>
                <c:pt idx="2">
                  <c:v>2011-12</c:v>
                </c:pt>
                <c:pt idx="3">
                  <c:v>2013-14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45</c:v>
                </c:pt>
                <c:pt idx="1">
                  <c:v>52</c:v>
                </c:pt>
                <c:pt idx="2">
                  <c:v>41</c:v>
                </c:pt>
                <c:pt idx="3">
                  <c:v>71</c:v>
                </c:pt>
              </c:numCache>
            </c:numRef>
          </c:val>
        </c:ser>
        <c:marker val="1"/>
        <c:axId val="115264512"/>
        <c:axId val="135636480"/>
      </c:lineChart>
      <c:catAx>
        <c:axId val="115264512"/>
        <c:scaling>
          <c:orientation val="minMax"/>
        </c:scaling>
        <c:axPos val="b"/>
        <c:tickLblPos val="nextTo"/>
        <c:crossAx val="135636480"/>
        <c:crosses val="autoZero"/>
        <c:auto val="1"/>
        <c:lblAlgn val="ctr"/>
        <c:lblOffset val="100"/>
      </c:catAx>
      <c:valAx>
        <c:axId val="135636480"/>
        <c:scaling>
          <c:orientation val="minMax"/>
          <c:max val="10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</a:t>
                </a:r>
              </a:p>
            </c:rich>
          </c:tx>
          <c:layout/>
        </c:title>
        <c:numFmt formatCode="General" sourceLinked="1"/>
        <c:tickLblPos val="nextTo"/>
        <c:crossAx val="1152645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barChart>
        <c:barDir val="col"/>
        <c:grouping val="clustered"/>
        <c:ser>
          <c:idx val="0"/>
          <c:order val="0"/>
          <c:dLbls>
            <c:dLblPos val="outEnd"/>
            <c:showVal val="1"/>
          </c:dLbls>
          <c:cat>
            <c:strRef>
              <c:f>Sheet2!$D$11:$N$11</c:f>
              <c:strCache>
                <c:ptCount val="11"/>
                <c:pt idx="0">
                  <c:v>Greater Glasgow &amp; Clyde</c:v>
                </c:pt>
                <c:pt idx="1">
                  <c:v>Lothian</c:v>
                </c:pt>
                <c:pt idx="2">
                  <c:v>Lanarkshire</c:v>
                </c:pt>
                <c:pt idx="3">
                  <c:v>A &amp; A</c:v>
                </c:pt>
                <c:pt idx="4">
                  <c:v>Forth Valley</c:v>
                </c:pt>
                <c:pt idx="5">
                  <c:v>Fife</c:v>
                </c:pt>
                <c:pt idx="6">
                  <c:v>Tayside</c:v>
                </c:pt>
                <c:pt idx="7">
                  <c:v>Grampian</c:v>
                </c:pt>
                <c:pt idx="8">
                  <c:v>Highland</c:v>
                </c:pt>
                <c:pt idx="9">
                  <c:v>D &amp; G</c:v>
                </c:pt>
                <c:pt idx="10">
                  <c:v>Borders</c:v>
                </c:pt>
              </c:strCache>
            </c:strRef>
          </c:cat>
          <c:val>
            <c:numRef>
              <c:f>Sheet2!$D$14:$N$14</c:f>
              <c:numCache>
                <c:formatCode>###0</c:formatCode>
                <c:ptCount val="11"/>
                <c:pt idx="0">
                  <c:v>108</c:v>
                </c:pt>
                <c:pt idx="1">
                  <c:v>41</c:v>
                </c:pt>
                <c:pt idx="2">
                  <c:v>10</c:v>
                </c:pt>
                <c:pt idx="3">
                  <c:v>6</c:v>
                </c:pt>
                <c:pt idx="4">
                  <c:v>3</c:v>
                </c:pt>
                <c:pt idx="5">
                  <c:v>8</c:v>
                </c:pt>
                <c:pt idx="6">
                  <c:v>16</c:v>
                </c:pt>
                <c:pt idx="7">
                  <c:v>17</c:v>
                </c:pt>
                <c:pt idx="8">
                  <c:v>8</c:v>
                </c:pt>
                <c:pt idx="9">
                  <c:v>4</c:v>
                </c:pt>
                <c:pt idx="10">
                  <c:v>0</c:v>
                </c:pt>
              </c:numCache>
            </c:numRef>
          </c:val>
        </c:ser>
        <c:axId val="141755904"/>
        <c:axId val="141757824"/>
      </c:barChart>
      <c:catAx>
        <c:axId val="141755904"/>
        <c:scaling>
          <c:orientation val="minMax"/>
        </c:scaling>
        <c:axPos val="b"/>
        <c:tickLblPos val="nextTo"/>
        <c:crossAx val="141757824"/>
        <c:crosses val="autoZero"/>
        <c:auto val="1"/>
        <c:lblAlgn val="ctr"/>
        <c:lblOffset val="100"/>
      </c:catAx>
      <c:valAx>
        <c:axId val="141757824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GB"/>
                  <a:t>N</a:t>
                </a:r>
              </a:p>
            </c:rich>
          </c:tx>
          <c:layout/>
        </c:title>
        <c:numFmt formatCode="###0" sourceLinked="1"/>
        <c:tickLblPos val="nextTo"/>
        <c:crossAx val="141755904"/>
        <c:crosses val="autoZero"/>
        <c:crossBetween val="between"/>
      </c:valAx>
    </c:plotArea>
    <c:plotVisOnly val="1"/>
  </c:chart>
  <c:txPr>
    <a:bodyPr/>
    <a:lstStyle/>
    <a:p>
      <a:pPr>
        <a:defRPr sz="1400" b="1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A020F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209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Sheet4!$A$2:$A$5</c:f>
              <c:strCache>
                <c:ptCount val="4"/>
                <c:pt idx="0">
                  <c:v>Bodybuilding drugs</c:v>
                </c:pt>
                <c:pt idx="1">
                  <c:v>Melanotan</c:v>
                </c:pt>
                <c:pt idx="2">
                  <c:v>Bodybuilding drugs and Melanotan</c:v>
                </c:pt>
                <c:pt idx="3">
                  <c:v>Bodybuilding drugs and Growth Hormone</c:v>
                </c:pt>
              </c:strCache>
            </c:strRef>
          </c:cat>
          <c:val>
            <c:numRef>
              <c:f>Sheet4!$B$2:$B$5</c:f>
              <c:numCache>
                <c:formatCode>General</c:formatCode>
                <c:ptCount val="4"/>
                <c:pt idx="0">
                  <c:v>214</c:v>
                </c:pt>
                <c:pt idx="1">
                  <c:v>7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axId val="142841728"/>
        <c:axId val="143109120"/>
      </c:barChart>
      <c:catAx>
        <c:axId val="142841728"/>
        <c:scaling>
          <c:orientation val="minMax"/>
        </c:scaling>
        <c:axPos val="b"/>
        <c:tickLblPos val="nextTo"/>
        <c:crossAx val="143109120"/>
        <c:crosses val="autoZero"/>
        <c:auto val="1"/>
        <c:lblAlgn val="ctr"/>
        <c:lblOffset val="100"/>
      </c:catAx>
      <c:valAx>
        <c:axId val="143109120"/>
        <c:scaling>
          <c:orientation val="minMax"/>
        </c:scaling>
        <c:axPos val="l"/>
        <c:majorGridlines/>
        <c:numFmt formatCode="General" sourceLinked="1"/>
        <c:tickLblPos val="nextTo"/>
        <c:crossAx val="142841728"/>
        <c:crosses val="autoZero"/>
        <c:crossBetween val="between"/>
      </c:valAx>
    </c:plotArea>
    <c:plotVisOnly val="1"/>
  </c:chart>
  <c:txPr>
    <a:bodyPr/>
    <a:lstStyle/>
    <a:p>
      <a:pPr>
        <a:defRPr sz="1600" b="1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A020F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209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Sheet4!$A$2:$A$5</c:f>
              <c:strCache>
                <c:ptCount val="4"/>
                <c:pt idx="0">
                  <c:v>Bodybuilding drugs</c:v>
                </c:pt>
                <c:pt idx="1">
                  <c:v>Melanotan</c:v>
                </c:pt>
                <c:pt idx="2">
                  <c:v>Bodybuilding drugs and Melanotan</c:v>
                </c:pt>
                <c:pt idx="3">
                  <c:v>Bodybuilding drugs and Growth Hormone</c:v>
                </c:pt>
              </c:strCache>
            </c:strRef>
          </c:cat>
          <c:val>
            <c:numRef>
              <c:f>Sheet4!$B$2:$B$5</c:f>
              <c:numCache>
                <c:formatCode>General</c:formatCode>
                <c:ptCount val="4"/>
                <c:pt idx="0">
                  <c:v>214</c:v>
                </c:pt>
                <c:pt idx="1">
                  <c:v>7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axId val="143490432"/>
        <c:axId val="173323776"/>
      </c:barChart>
      <c:catAx>
        <c:axId val="143490432"/>
        <c:scaling>
          <c:orientation val="minMax"/>
        </c:scaling>
        <c:axPos val="b"/>
        <c:tickLblPos val="nextTo"/>
        <c:crossAx val="173323776"/>
        <c:crosses val="autoZero"/>
        <c:auto val="1"/>
        <c:lblAlgn val="ctr"/>
        <c:lblOffset val="100"/>
      </c:catAx>
      <c:valAx>
        <c:axId val="173323776"/>
        <c:scaling>
          <c:orientation val="minMax"/>
        </c:scaling>
        <c:axPos val="l"/>
        <c:majorGridlines/>
        <c:numFmt formatCode="General" sourceLinked="1"/>
        <c:tickLblPos val="nextTo"/>
        <c:crossAx val="143490432"/>
        <c:crosses val="autoZero"/>
        <c:crossBetween val="between"/>
      </c:valAx>
    </c:plotArea>
    <c:plotVisOnly val="1"/>
  </c:chart>
  <c:txPr>
    <a:bodyPr/>
    <a:lstStyle/>
    <a:p>
      <a:pPr>
        <a:defRPr sz="1600" b="1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barChart>
        <c:barDir val="col"/>
        <c:grouping val="clustered"/>
        <c:ser>
          <c:idx val="0"/>
          <c:order val="0"/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cat>
            <c:strRef>
              <c:f>Sheet2!$K$43:$K$45</c:f>
              <c:strCache>
                <c:ptCount val="3"/>
                <c:pt idx="0">
                  <c:v>Hepatitis B vaccination uptake (1+ doses)</c:v>
                </c:pt>
                <c:pt idx="1">
                  <c:v>Tested for HCV in last 12 months</c:v>
                </c:pt>
                <c:pt idx="2">
                  <c:v>Tested for HIV in last 12 months</c:v>
                </c:pt>
              </c:strCache>
            </c:strRef>
          </c:cat>
          <c:val>
            <c:numRef>
              <c:f>Sheet2!$L$43:$L$45</c:f>
              <c:numCache>
                <c:formatCode>###0%</c:formatCode>
                <c:ptCount val="3"/>
                <c:pt idx="0">
                  <c:v>0.25791855203619884</c:v>
                </c:pt>
                <c:pt idx="1">
                  <c:v>0.14000000000000001</c:v>
                </c:pt>
                <c:pt idx="2">
                  <c:v>0.15900000000000014</c:v>
                </c:pt>
              </c:numCache>
            </c:numRef>
          </c:val>
        </c:ser>
        <c:dLbls>
          <c:showVal val="1"/>
        </c:dLbls>
        <c:axId val="176696320"/>
        <c:axId val="83448576"/>
      </c:barChart>
      <c:catAx>
        <c:axId val="176696320"/>
        <c:scaling>
          <c:orientation val="minMax"/>
        </c:scaling>
        <c:axPos val="b"/>
        <c:tickLblPos val="nextTo"/>
        <c:crossAx val="83448576"/>
        <c:crosses val="autoZero"/>
        <c:auto val="1"/>
        <c:lblAlgn val="ctr"/>
        <c:lblOffset val="100"/>
      </c:catAx>
      <c:valAx>
        <c:axId val="83448576"/>
        <c:scaling>
          <c:orientation val="minMax"/>
          <c:max val="1"/>
        </c:scaling>
        <c:axPos val="l"/>
        <c:majorGridlines/>
        <c:numFmt formatCode="###0%" sourceLinked="1"/>
        <c:tickLblPos val="nextTo"/>
        <c:crossAx val="1766963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 b="1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barChart>
        <c:barDir val="col"/>
        <c:grouping val="clustered"/>
        <c:ser>
          <c:idx val="0"/>
          <c:order val="0"/>
          <c:tx>
            <c:strRef>
              <c:f>Sheet2!$L$42</c:f>
              <c:strCache>
                <c:ptCount val="1"/>
                <c:pt idx="0">
                  <c:v>IPED</c:v>
                </c:pt>
              </c:strCache>
            </c:strRef>
          </c:tx>
          <c:cat>
            <c:strRef>
              <c:f>Sheet2!$K$43:$K$45</c:f>
              <c:strCache>
                <c:ptCount val="3"/>
                <c:pt idx="0">
                  <c:v>Hepatitis B vaccination uptake (1+ doses)</c:v>
                </c:pt>
                <c:pt idx="1">
                  <c:v>Tested for HCV in last 12 months</c:v>
                </c:pt>
                <c:pt idx="2">
                  <c:v>Tested for HIV in last 12 months</c:v>
                </c:pt>
              </c:strCache>
            </c:strRef>
          </c:cat>
          <c:val>
            <c:numRef>
              <c:f>Sheet2!$L$43:$L$45</c:f>
              <c:numCache>
                <c:formatCode>###0%</c:formatCode>
                <c:ptCount val="3"/>
                <c:pt idx="0">
                  <c:v>0.25791855203619884</c:v>
                </c:pt>
                <c:pt idx="1">
                  <c:v>0.14000000000000001</c:v>
                </c:pt>
                <c:pt idx="2">
                  <c:v>0.15900000000000014</c:v>
                </c:pt>
              </c:numCache>
            </c:numRef>
          </c:val>
        </c:ser>
        <c:ser>
          <c:idx val="1"/>
          <c:order val="1"/>
          <c:tx>
            <c:strRef>
              <c:f>Sheet2!$M$42</c:f>
              <c:strCache>
                <c:ptCount val="1"/>
                <c:pt idx="0">
                  <c:v>All current PWID</c:v>
                </c:pt>
              </c:strCache>
            </c:strRef>
          </c:tx>
          <c:cat>
            <c:strRef>
              <c:f>Sheet2!$K$43:$K$45</c:f>
              <c:strCache>
                <c:ptCount val="3"/>
                <c:pt idx="0">
                  <c:v>Hepatitis B vaccination uptake (1+ doses)</c:v>
                </c:pt>
                <c:pt idx="1">
                  <c:v>Tested for HCV in last 12 months</c:v>
                </c:pt>
                <c:pt idx="2">
                  <c:v>Tested for HIV in last 12 months</c:v>
                </c:pt>
              </c:strCache>
            </c:strRef>
          </c:cat>
          <c:val>
            <c:numRef>
              <c:f>Sheet2!$M$43:$M$45</c:f>
              <c:numCache>
                <c:formatCode>###0%</c:formatCode>
                <c:ptCount val="3"/>
                <c:pt idx="0">
                  <c:v>0.69699999999999995</c:v>
                </c:pt>
                <c:pt idx="1">
                  <c:v>0.41600000000000026</c:v>
                </c:pt>
                <c:pt idx="2">
                  <c:v>0.36500000000000032</c:v>
                </c:pt>
              </c:numCache>
            </c:numRef>
          </c:val>
        </c:ser>
        <c:dLbls>
          <c:showVal val="1"/>
        </c:dLbls>
        <c:axId val="83797888"/>
        <c:axId val="83799424"/>
      </c:barChart>
      <c:catAx>
        <c:axId val="83797888"/>
        <c:scaling>
          <c:orientation val="minMax"/>
        </c:scaling>
        <c:axPos val="b"/>
        <c:tickLblPos val="nextTo"/>
        <c:crossAx val="83799424"/>
        <c:crosses val="autoZero"/>
        <c:auto val="1"/>
        <c:lblAlgn val="ctr"/>
        <c:lblOffset val="100"/>
      </c:catAx>
      <c:valAx>
        <c:axId val="83799424"/>
        <c:scaling>
          <c:orientation val="minMax"/>
          <c:max val="1"/>
          <c:min val="0"/>
        </c:scaling>
        <c:axPos val="l"/>
        <c:majorGridlines/>
        <c:numFmt formatCode="###0%" sourceLinked="1"/>
        <c:tickLblPos val="nextTo"/>
        <c:crossAx val="837978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 b="1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B01C7-E0D1-480C-BBEC-DD1FF633951F}" type="datetimeFigureOut">
              <a:rPr lang="en-GB" smtClean="0"/>
              <a:pPr/>
              <a:t>21/03/2017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3E7EF-FB7D-4778-9A6E-65D7E544D5D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7%</a:t>
            </a:r>
            <a:r>
              <a:rPr lang="en-GB" baseline="0" dirty="0" smtClean="0"/>
              <a:t> (n=15) of IPED users tested positive for HCV antibodies.</a:t>
            </a:r>
          </a:p>
          <a:p>
            <a:r>
              <a:rPr lang="en-GB" baseline="0" dirty="0" smtClean="0"/>
              <a:t>Evidence of recent infection in 2 cases i.e. Antibody negative, PCR positive. Both cases from most recent sweep (2015-16).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3E7EF-FB7D-4778-9A6E-65D7E544D5DD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Two-thirds (n=10) unaware of their HCV infection.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3E7EF-FB7D-4778-9A6E-65D7E544D5DD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1 positive anti-</a:t>
            </a:r>
            <a:r>
              <a:rPr lang="en-GB" dirty="0" err="1" smtClean="0"/>
              <a:t>HBc</a:t>
            </a:r>
            <a:r>
              <a:rPr lang="en-GB" baseline="0" dirty="0" smtClean="0"/>
              <a:t> case was surface antigen negative.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3E7EF-FB7D-4778-9A6E-65D7E544D5DD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9" name="Picture 8" descr="P:\Identity\logos\NHS_Scotland_Logo\logo 2col small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4382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C:\Users\Amandb02\AppData\Local\Microsoft\Windows\Temporary Internet Files\Content.Outlook\D2SC0BF1\SHPN-ms-logo-1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73410"/>
            <a:ext cx="2143125" cy="8953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457200" y="5852294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6553200" y="5852294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Picture 15" descr="P:\Identity\logos\NHS_Scotland_Logo\logo 2col small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6360740"/>
            <a:ext cx="720080" cy="452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C:\Users\Amandb02\AppData\Local\Microsoft\Windows\Temporary Internet Files\Content.Outlook\D2SC0BF1\SHPN-ms-logo-1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842" y="6381328"/>
            <a:ext cx="861798" cy="36004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3124200" y="6376243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Scottish Health Protection Network </a:t>
            </a:r>
            <a:endParaRPr kumimoji="0" lang="en-GB" sz="1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Promoting and Supporting Good Practice </a:t>
            </a:r>
            <a:endParaRPr kumimoji="0" lang="en-GB" sz="1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w.mcauley@nhs.ne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epidemiology of IPED users attending IEP services in Scotland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Initial insights</a:t>
            </a:r>
            <a:endParaRPr lang="en-GB" dirty="0"/>
          </a:p>
        </p:txBody>
      </p:sp>
      <p:pic>
        <p:nvPicPr>
          <p:cNvPr id="1026" name="Picture 1" descr="https://portal.gcu.ac.uk/GCU/content/conn/gcuportlcs/path/Contribution%20Folders/Public%20Documents/Marketing%20&amp;%20Communications/Web%20Content/Templates/GCU_Logo_P293_200_GIF%20(2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373216"/>
            <a:ext cx="1905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292080" y="5733256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Andrew McAuley &amp; Norah Palmateer </a:t>
            </a:r>
          </a:p>
          <a:p>
            <a:pPr algn="r"/>
            <a:r>
              <a:rPr lang="en-GB" dirty="0" smtClean="0"/>
              <a:t>SDF IPED conference</a:t>
            </a:r>
          </a:p>
          <a:p>
            <a:pPr algn="r"/>
            <a:r>
              <a:rPr lang="en-GB" dirty="0" smtClean="0"/>
              <a:t>22</a:t>
            </a:r>
            <a:r>
              <a:rPr lang="en-GB" baseline="30000" dirty="0" smtClean="0"/>
              <a:t>nd</a:t>
            </a:r>
            <a:r>
              <a:rPr lang="en-GB" dirty="0" smtClean="0"/>
              <a:t> March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IPED users in NESI, 2008-2016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N=268</a:t>
            </a:r>
          </a:p>
          <a:p>
            <a:pPr lvl="1"/>
            <a:r>
              <a:rPr lang="en-GB" dirty="0" smtClean="0"/>
              <a:t>221: IPED without heroin </a:t>
            </a:r>
          </a:p>
          <a:p>
            <a:pPr lvl="1"/>
            <a:r>
              <a:rPr lang="en-GB" dirty="0" smtClean="0"/>
              <a:t>47: IPED &amp; Heroin</a:t>
            </a:r>
          </a:p>
          <a:p>
            <a:pPr lvl="2"/>
            <a:r>
              <a:rPr lang="en-GB" dirty="0" err="1" smtClean="0"/>
              <a:t>Cornford</a:t>
            </a:r>
            <a:r>
              <a:rPr lang="en-GB" dirty="0" smtClean="0"/>
              <a:t> C.S., Kean J. &amp; Nash A. (2014) Anabolic–androgenic steroids and heroin use: a qualitative study exploring the connection. </a:t>
            </a:r>
            <a:r>
              <a:rPr lang="en-GB" i="1" dirty="0" smtClean="0"/>
              <a:t>International Journal of Drug Policy</a:t>
            </a:r>
            <a:r>
              <a:rPr lang="en-GB" dirty="0" smtClean="0"/>
              <a:t> 25 (5), 928–930.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IPED users participating in NESI, 2008-2016: demographics</a:t>
            </a:r>
            <a:endParaRPr lang="en-GB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91264" cy="463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7207"/>
                <a:gridCol w="1824057"/>
              </a:tblGrid>
              <a:tr h="386426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Base:</a:t>
                      </a:r>
                      <a:r>
                        <a:rPr lang="en-GB" sz="1800" b="1" baseline="0" dirty="0" smtClean="0"/>
                        <a:t> n</a:t>
                      </a:r>
                      <a:r>
                        <a:rPr lang="en-GB" sz="1800" b="1" dirty="0" smtClean="0"/>
                        <a:t>=221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dirty="0" smtClean="0"/>
                        <a:t>n, %</a:t>
                      </a:r>
                      <a:endParaRPr lang="en-GB" sz="1800" b="1" dirty="0"/>
                    </a:p>
                  </a:txBody>
                  <a:tcPr/>
                </a:tc>
              </a:tr>
              <a:tr h="386426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Male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dirty="0" smtClean="0"/>
                        <a:t>214, 96.8%</a:t>
                      </a:r>
                      <a:endParaRPr lang="en-GB" sz="1800" b="1" dirty="0"/>
                    </a:p>
                  </a:txBody>
                  <a:tcPr/>
                </a:tc>
              </a:tr>
              <a:tr h="386426">
                <a:tc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800" b="1" dirty="0"/>
                    </a:p>
                  </a:txBody>
                  <a:tcPr/>
                </a:tc>
              </a:tr>
              <a:tr h="386426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&lt;=25</a:t>
                      </a:r>
                      <a:r>
                        <a:rPr lang="en-GB" sz="1800" b="1" baseline="0" dirty="0" smtClean="0"/>
                        <a:t> years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dirty="0" smtClean="0"/>
                        <a:t>51, 23.1%</a:t>
                      </a:r>
                      <a:endParaRPr lang="en-GB" sz="1800" b="1" dirty="0"/>
                    </a:p>
                  </a:txBody>
                  <a:tcPr/>
                </a:tc>
              </a:tr>
              <a:tr h="386426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26-30 years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dirty="0" smtClean="0"/>
                        <a:t>61, 27.6%</a:t>
                      </a:r>
                      <a:endParaRPr lang="en-GB" sz="1800" b="1" dirty="0"/>
                    </a:p>
                  </a:txBody>
                  <a:tcPr/>
                </a:tc>
              </a:tr>
              <a:tr h="386426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31-35 years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dirty="0" smtClean="0"/>
                        <a:t>46, 20.8%</a:t>
                      </a:r>
                      <a:endParaRPr lang="en-GB" sz="1800" b="1" dirty="0"/>
                    </a:p>
                  </a:txBody>
                  <a:tcPr/>
                </a:tc>
              </a:tr>
              <a:tr h="386426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&gt;35 years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dirty="0" smtClean="0"/>
                        <a:t>63, 28.5%</a:t>
                      </a:r>
                      <a:endParaRPr lang="en-GB" sz="1800" b="1" dirty="0"/>
                    </a:p>
                  </a:txBody>
                  <a:tcPr/>
                </a:tc>
              </a:tr>
              <a:tr h="386426">
                <a:tc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800" b="1" dirty="0"/>
                    </a:p>
                  </a:txBody>
                  <a:tcPr/>
                </a:tc>
              </a:tr>
              <a:tr h="386426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Prison in last 6 months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dirty="0" smtClean="0"/>
                        <a:t>4, 1.8%</a:t>
                      </a:r>
                      <a:endParaRPr lang="en-GB" sz="1800" b="1" dirty="0"/>
                    </a:p>
                  </a:txBody>
                  <a:tcPr/>
                </a:tc>
              </a:tr>
              <a:tr h="386426">
                <a:tc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800" b="1" dirty="0"/>
                    </a:p>
                  </a:txBody>
                  <a:tcPr/>
                </a:tc>
              </a:tr>
              <a:tr h="386426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Average (mean) age first</a:t>
                      </a:r>
                      <a:r>
                        <a:rPr lang="en-GB" sz="1800" b="1" baseline="0" dirty="0" smtClean="0"/>
                        <a:t> injected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dirty="0" smtClean="0"/>
                        <a:t>25.9 years</a:t>
                      </a:r>
                      <a:endParaRPr lang="en-GB" sz="1800" b="1" dirty="0"/>
                    </a:p>
                  </a:txBody>
                  <a:tcPr/>
                </a:tc>
              </a:tr>
              <a:tr h="386426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Average</a:t>
                      </a:r>
                      <a:r>
                        <a:rPr lang="en-GB" sz="1800" b="1" baseline="0" dirty="0" smtClean="0"/>
                        <a:t> (mean) time since onset of injecting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dirty="0" smtClean="0"/>
                        <a:t>5.8 years</a:t>
                      </a:r>
                      <a:endParaRPr lang="en-GB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IPED users participating in NESI by Healthboard, 2008-2016</a:t>
            </a:r>
            <a:endParaRPr lang="en-GB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IPED users participating in NESI, 2008-2016: drug use</a:t>
            </a:r>
            <a:endParaRPr lang="en-GB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IPED users participating in NESI, 2008-2016: drug use</a:t>
            </a:r>
            <a:endParaRPr lang="en-GB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99992" y="1844824"/>
            <a:ext cx="4032448" cy="132343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Other drugs injected:</a:t>
            </a:r>
          </a:p>
          <a:p>
            <a:r>
              <a:rPr lang="en-GB" sz="2000" i="1" dirty="0" smtClean="0"/>
              <a:t>Cocaine, 4/221 = 1.8%</a:t>
            </a:r>
          </a:p>
          <a:p>
            <a:r>
              <a:rPr lang="en-GB" sz="2000" i="1" dirty="0" smtClean="0"/>
              <a:t>Speed, 2/221 = 0.9%</a:t>
            </a:r>
          </a:p>
          <a:p>
            <a:endParaRPr lang="en-GB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IPED users participating in NESI, 2008-2016: behaviours</a:t>
            </a:r>
            <a:endParaRPr lang="en-GB" sz="3200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91264" cy="463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7207"/>
                <a:gridCol w="1824057"/>
              </a:tblGrid>
              <a:tr h="386426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Base:</a:t>
                      </a:r>
                      <a:r>
                        <a:rPr lang="en-GB" sz="1800" b="1" baseline="0" dirty="0" smtClean="0"/>
                        <a:t> n</a:t>
                      </a:r>
                      <a:r>
                        <a:rPr lang="en-GB" sz="1800" b="1" dirty="0" smtClean="0"/>
                        <a:t>=221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dirty="0" smtClean="0"/>
                        <a:t>n, %</a:t>
                      </a:r>
                      <a:endParaRPr lang="en-GB" sz="1800" b="1" dirty="0"/>
                    </a:p>
                  </a:txBody>
                  <a:tcPr/>
                </a:tc>
              </a:tr>
              <a:tr h="386426">
                <a:tc>
                  <a:txBody>
                    <a:bodyPr/>
                    <a:lstStyle/>
                    <a:p>
                      <a:r>
                        <a:rPr lang="en-GB" sz="1800" b="1" i="1" dirty="0" smtClean="0"/>
                        <a:t>Injecting frequency</a:t>
                      </a:r>
                      <a:endParaRPr lang="en-GB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800" b="1" dirty="0"/>
                    </a:p>
                  </a:txBody>
                  <a:tcPr/>
                </a:tc>
              </a:tr>
              <a:tr h="386426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Daily or more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dirty="0" smtClean="0"/>
                        <a:t>20, 9.0%</a:t>
                      </a:r>
                      <a:endParaRPr lang="en-GB" sz="1800" b="1" dirty="0"/>
                    </a:p>
                  </a:txBody>
                  <a:tcPr/>
                </a:tc>
              </a:tr>
              <a:tr h="386426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Weekly or less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dirty="0" smtClean="0"/>
                        <a:t>201, 90.9%</a:t>
                      </a:r>
                      <a:endParaRPr lang="en-GB" sz="1800" b="1" dirty="0"/>
                    </a:p>
                  </a:txBody>
                  <a:tcPr/>
                </a:tc>
              </a:tr>
              <a:tr h="386426">
                <a:tc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800" b="1" dirty="0"/>
                    </a:p>
                  </a:txBody>
                  <a:tcPr/>
                </a:tc>
              </a:tr>
              <a:tr h="386426">
                <a:tc>
                  <a:txBody>
                    <a:bodyPr/>
                    <a:lstStyle/>
                    <a:p>
                      <a:r>
                        <a:rPr lang="en-GB" sz="1800" b="1" i="1" dirty="0" smtClean="0"/>
                        <a:t>N/S</a:t>
                      </a:r>
                      <a:r>
                        <a:rPr lang="en-GB" sz="1800" b="1" i="1" baseline="0" dirty="0" smtClean="0"/>
                        <a:t> sharing</a:t>
                      </a:r>
                      <a:endParaRPr lang="en-GB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800" b="1" dirty="0"/>
                    </a:p>
                  </a:txBody>
                  <a:tcPr/>
                </a:tc>
              </a:tr>
              <a:tr h="386426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Never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dirty="0" smtClean="0"/>
                        <a:t>213, 96.4%</a:t>
                      </a:r>
                      <a:endParaRPr lang="en-GB" sz="1800" b="1" dirty="0"/>
                    </a:p>
                  </a:txBody>
                  <a:tcPr/>
                </a:tc>
              </a:tr>
              <a:tr h="386426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In the past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dirty="0" smtClean="0"/>
                        <a:t>7, 3.2%</a:t>
                      </a:r>
                      <a:endParaRPr lang="en-GB" sz="1800" b="1" dirty="0"/>
                    </a:p>
                  </a:txBody>
                  <a:tcPr/>
                </a:tc>
              </a:tr>
              <a:tr h="386426">
                <a:tc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800" b="1" dirty="0"/>
                    </a:p>
                  </a:txBody>
                  <a:tcPr/>
                </a:tc>
              </a:tr>
              <a:tr h="386426">
                <a:tc>
                  <a:txBody>
                    <a:bodyPr/>
                    <a:lstStyle/>
                    <a:p>
                      <a:r>
                        <a:rPr lang="en-GB" sz="1800" b="1" i="1" dirty="0" smtClean="0"/>
                        <a:t>Number</a:t>
                      </a:r>
                      <a:r>
                        <a:rPr lang="en-GB" sz="1800" b="1" i="1" baseline="0" dirty="0" smtClean="0"/>
                        <a:t> of times re-used N/S before discarding</a:t>
                      </a:r>
                      <a:endParaRPr lang="en-GB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800" b="1" dirty="0"/>
                    </a:p>
                  </a:txBody>
                  <a:tcPr/>
                </a:tc>
              </a:tr>
              <a:tr h="386426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Never 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dirty="0" smtClean="0"/>
                        <a:t>209, 94.5%</a:t>
                      </a:r>
                      <a:endParaRPr lang="en-GB" sz="1800" b="1" dirty="0"/>
                    </a:p>
                  </a:txBody>
                  <a:tcPr/>
                </a:tc>
              </a:tr>
              <a:tr h="386426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Once or twice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dirty="0" smtClean="0"/>
                        <a:t>8, 3.5%</a:t>
                      </a:r>
                      <a:endParaRPr lang="en-GB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IPED users participating in NESI, 2008-2016: </a:t>
            </a:r>
            <a:br>
              <a:rPr lang="en-GB" sz="3200" dirty="0" smtClean="0"/>
            </a:br>
            <a:r>
              <a:rPr lang="en-GB" sz="3200" dirty="0" smtClean="0"/>
              <a:t>BBV testing / vaccination</a:t>
            </a:r>
            <a:endParaRPr lang="en-GB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IPED users participating in NESI, 2008-2016: </a:t>
            </a:r>
            <a:br>
              <a:rPr lang="en-GB" sz="3200" dirty="0" smtClean="0"/>
            </a:br>
            <a:r>
              <a:rPr lang="en-GB" sz="3200" dirty="0" smtClean="0"/>
              <a:t>BBV testing / vaccination</a:t>
            </a:r>
            <a:endParaRPr lang="en-GB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IPED users participating in NESI, 2008-2016: </a:t>
            </a:r>
            <a:br>
              <a:rPr lang="en-GB" sz="3200" dirty="0" smtClean="0"/>
            </a:br>
            <a:r>
              <a:rPr lang="en-GB" sz="3200" dirty="0" smtClean="0"/>
              <a:t>HCV prevalence</a:t>
            </a:r>
            <a:endParaRPr lang="en-GB" sz="3200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79512" y="1988840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4355976" y="1988840"/>
          <a:ext cx="457200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IPED users participating in NESI, 2008-2016: </a:t>
            </a:r>
            <a:br>
              <a:rPr lang="en-GB" sz="3200" dirty="0" smtClean="0"/>
            </a:br>
            <a:r>
              <a:rPr lang="en-GB" sz="3200" dirty="0" smtClean="0"/>
              <a:t>HCV prevalence / awareness of infection</a:t>
            </a:r>
            <a:endParaRPr lang="en-GB" sz="3200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79512" y="1988840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860032" y="1988840"/>
          <a:ext cx="39959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Little known about IPED use in Scotland</a:t>
            </a:r>
          </a:p>
          <a:p>
            <a:pPr lvl="1"/>
            <a:r>
              <a:rPr lang="en-GB" dirty="0" smtClean="0"/>
              <a:t>Lack of data, literature</a:t>
            </a:r>
          </a:p>
          <a:p>
            <a:pPr lvl="1"/>
            <a:r>
              <a:rPr lang="en-GB" dirty="0" smtClean="0"/>
              <a:t>Historically ‘small’ population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Emerging public health threat?</a:t>
            </a:r>
          </a:p>
          <a:p>
            <a:pPr lvl="1"/>
            <a:r>
              <a:rPr lang="en-GB" dirty="0" smtClean="0"/>
              <a:t>New data (NEO / NESI / UAM / PHW)</a:t>
            </a:r>
          </a:p>
          <a:p>
            <a:pPr lvl="1"/>
            <a:r>
              <a:rPr lang="en-GB" dirty="0" smtClean="0"/>
              <a:t>Evidence of harms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IPED users participating in NESI, 2011-2016: </a:t>
            </a:r>
            <a:br>
              <a:rPr lang="en-GB" sz="3200" dirty="0" smtClean="0"/>
            </a:br>
            <a:r>
              <a:rPr lang="en-GB" sz="3200" dirty="0" smtClean="0"/>
              <a:t>HIV / HBV* prevalence</a:t>
            </a:r>
            <a:endParaRPr lang="en-GB" sz="3200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44008" y="1700808"/>
          <a:ext cx="433082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572000" y="1628800"/>
          <a:ext cx="432048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179512" y="1628800"/>
          <a:ext cx="45720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IPED users participating in NESI, 2015-2016: </a:t>
            </a:r>
            <a:br>
              <a:rPr lang="en-GB" sz="3200" dirty="0" smtClean="0"/>
            </a:br>
            <a:r>
              <a:rPr lang="en-GB" sz="3200" dirty="0" smtClean="0"/>
              <a:t>Skin and soft tissue infections (ever)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4860032" y="1484784"/>
            <a:ext cx="0" cy="3960440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Comparing IPED users recruited from IEPs in Scotland vs. Eng/Wales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91264" cy="470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5090"/>
                <a:gridCol w="2361847"/>
                <a:gridCol w="2904327"/>
              </a:tblGrid>
              <a:tr h="362240">
                <a:tc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NESI (n=221)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Hope et al, 2013 (n=395)</a:t>
                      </a:r>
                      <a:endParaRPr lang="en-GB" sz="1600" b="1" dirty="0"/>
                    </a:p>
                  </a:txBody>
                  <a:tcPr/>
                </a:tc>
              </a:tr>
              <a:tr h="362240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Median age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35 years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28 years</a:t>
                      </a:r>
                      <a:endParaRPr lang="en-GB" sz="1600" b="1" dirty="0"/>
                    </a:p>
                  </a:txBody>
                  <a:tcPr/>
                </a:tc>
              </a:tr>
              <a:tr h="362240">
                <a:tc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600" b="1" dirty="0"/>
                    </a:p>
                  </a:txBody>
                  <a:tcPr/>
                </a:tc>
              </a:tr>
              <a:tr h="362240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Commenced IPED use &lt;5years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62%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36%</a:t>
                      </a:r>
                      <a:endParaRPr lang="en-GB" sz="1600" b="1" dirty="0"/>
                    </a:p>
                  </a:txBody>
                  <a:tcPr/>
                </a:tc>
              </a:tr>
              <a:tr h="362240">
                <a:tc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600" b="1" dirty="0"/>
                    </a:p>
                  </a:txBody>
                  <a:tcPr/>
                </a:tc>
              </a:tr>
              <a:tr h="362240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Sharing N/S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3%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9%</a:t>
                      </a:r>
                      <a:endParaRPr lang="en-GB" sz="1600" b="1" dirty="0"/>
                    </a:p>
                  </a:txBody>
                  <a:tcPr/>
                </a:tc>
              </a:tr>
              <a:tr h="362240">
                <a:tc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600" b="1" dirty="0"/>
                    </a:p>
                  </a:txBody>
                  <a:tcPr/>
                </a:tc>
              </a:tr>
              <a:tr h="362240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HBV vaccination uptake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26%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23%</a:t>
                      </a:r>
                      <a:endParaRPr lang="en-GB" sz="1600" b="1" dirty="0"/>
                    </a:p>
                  </a:txBody>
                  <a:tcPr/>
                </a:tc>
              </a:tr>
              <a:tr h="362240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HIV</a:t>
                      </a:r>
                      <a:r>
                        <a:rPr lang="en-GB" sz="1600" b="1" baseline="0" dirty="0" smtClean="0"/>
                        <a:t> test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16% (35%)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31%</a:t>
                      </a:r>
                      <a:endParaRPr lang="en-GB" sz="1600" b="1" dirty="0"/>
                    </a:p>
                  </a:txBody>
                  <a:tcPr/>
                </a:tc>
              </a:tr>
              <a:tr h="362240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HCV test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14% (29%)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22%</a:t>
                      </a:r>
                      <a:endParaRPr lang="en-GB" sz="1600" b="1" dirty="0"/>
                    </a:p>
                  </a:txBody>
                  <a:tcPr/>
                </a:tc>
              </a:tr>
              <a:tr h="362240">
                <a:tc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600" b="1" dirty="0"/>
                    </a:p>
                  </a:txBody>
                  <a:tcPr/>
                </a:tc>
              </a:tr>
              <a:tr h="362240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HCV antibodies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7.0%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5.5% (4.7%)</a:t>
                      </a:r>
                      <a:endParaRPr lang="en-GB" sz="1600" b="1" dirty="0"/>
                    </a:p>
                  </a:txBody>
                  <a:tcPr/>
                </a:tc>
              </a:tr>
              <a:tr h="362240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HIV antibodies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0.0%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1.5% (0.8%)</a:t>
                      </a:r>
                      <a:endParaRPr lang="en-GB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Strengths / weaknesses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i="1" dirty="0" smtClean="0"/>
              <a:t>Strengths</a:t>
            </a:r>
          </a:p>
          <a:p>
            <a:r>
              <a:rPr lang="en-GB" dirty="0" smtClean="0"/>
              <a:t>One of the largest studies, to date, of BBV among IPED users</a:t>
            </a:r>
          </a:p>
          <a:p>
            <a:r>
              <a:rPr lang="en-GB" dirty="0" smtClean="0"/>
              <a:t>Use of finger –prick dry blood spot (DBS) testing to detect antibodies to HIV and HCV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i="1" dirty="0" smtClean="0"/>
              <a:t>Weaknesses</a:t>
            </a:r>
          </a:p>
          <a:p>
            <a:r>
              <a:rPr lang="en-GB" dirty="0" smtClean="0"/>
              <a:t>Recruitment sites (IEP)  / generalisability </a:t>
            </a:r>
          </a:p>
          <a:p>
            <a:r>
              <a:rPr lang="en-GB" dirty="0" smtClean="0"/>
              <a:t>Sample size, limited power</a:t>
            </a:r>
          </a:p>
          <a:p>
            <a:r>
              <a:rPr lang="en-GB" dirty="0" smtClean="0"/>
              <a:t>Limited range of harms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messages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The number of IPED users attending IEP services in Scotland is </a:t>
            </a:r>
            <a:r>
              <a:rPr lang="en-GB" i="1" dirty="0" smtClean="0"/>
              <a:t>likely</a:t>
            </a:r>
            <a:r>
              <a:rPr lang="en-GB" dirty="0" smtClean="0"/>
              <a:t> to be increasing</a:t>
            </a:r>
          </a:p>
          <a:p>
            <a:r>
              <a:rPr lang="en-GB" dirty="0" smtClean="0"/>
              <a:t>Levels of risk behaviour are modest, but do exist</a:t>
            </a:r>
          </a:p>
          <a:p>
            <a:r>
              <a:rPr lang="en-GB" i="1" dirty="0" smtClean="0"/>
              <a:t>Recent</a:t>
            </a:r>
            <a:r>
              <a:rPr lang="en-GB" dirty="0" smtClean="0"/>
              <a:t> BBV vaccination and testing among IPED users is low in comparison to other PWID</a:t>
            </a:r>
          </a:p>
          <a:p>
            <a:r>
              <a:rPr lang="en-GB" dirty="0" smtClean="0"/>
              <a:t>HCV prevalence is low overall, but </a:t>
            </a:r>
            <a:r>
              <a:rPr lang="en-GB" i="1" dirty="0" smtClean="0"/>
              <a:t>potentially</a:t>
            </a:r>
            <a:r>
              <a:rPr lang="en-GB" dirty="0" smtClean="0"/>
              <a:t> increasing</a:t>
            </a:r>
          </a:p>
          <a:p>
            <a:r>
              <a:rPr lang="en-GB" dirty="0" smtClean="0"/>
              <a:t>Awareness of HCV infection is low </a:t>
            </a:r>
          </a:p>
          <a:p>
            <a:r>
              <a:rPr lang="en-GB" dirty="0" smtClean="0"/>
              <a:t>IPED users attending IEP in Scotland share similarities to compatriots elsewhere in UK, but differences exist.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Thanks for listening!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b="1" dirty="0" smtClean="0"/>
              <a:t>Andrew McAuley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Senior Epidemiologist, BBV/STI/VPD Group </a:t>
            </a:r>
          </a:p>
          <a:p>
            <a:pPr>
              <a:buNone/>
            </a:pPr>
            <a:r>
              <a:rPr lang="en-GB" dirty="0" smtClean="0"/>
              <a:t>Health Protection Scotland, Meridian Court, 5 Cadogan Street,</a:t>
            </a:r>
          </a:p>
          <a:p>
            <a:pPr>
              <a:buNone/>
            </a:pPr>
            <a:r>
              <a:rPr lang="en-GB" dirty="0" smtClean="0"/>
              <a:t>Glasgow, G2 6QE</a:t>
            </a:r>
          </a:p>
          <a:p>
            <a:pPr>
              <a:buNone/>
            </a:pPr>
            <a:endParaRPr lang="en-GB" i="1" dirty="0" smtClean="0"/>
          </a:p>
          <a:p>
            <a:pPr>
              <a:buNone/>
            </a:pPr>
            <a:r>
              <a:rPr lang="en-GB" i="1" dirty="0" smtClean="0"/>
              <a:t>and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Senior Research Fellow, School of Health &amp; Life Sciences</a:t>
            </a:r>
          </a:p>
          <a:p>
            <a:pPr>
              <a:buNone/>
            </a:pPr>
            <a:r>
              <a:rPr lang="en-GB" dirty="0" smtClean="0"/>
              <a:t>Glasgow Caledonian University, Cowcaddens Road, Glasgow,</a:t>
            </a:r>
          </a:p>
          <a:p>
            <a:pPr>
              <a:buNone/>
            </a:pPr>
            <a:r>
              <a:rPr lang="en-GB" dirty="0" smtClean="0"/>
              <a:t>G4 0BA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phone: 0141 282 2279 email: </a:t>
            </a:r>
            <a:r>
              <a:rPr lang="en-GB" dirty="0" smtClean="0">
                <a:hlinkClick r:id="rId2"/>
              </a:rPr>
              <a:t>andrew.mcauley@nhs.net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776287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429000"/>
            <a:ext cx="77247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251520" y="3356992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 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Demographics </a:t>
            </a:r>
            <a:r>
              <a:rPr lang="en-GB" dirty="0" smtClean="0">
                <a:sym typeface="Wingdings"/>
              </a:rPr>
              <a:t></a:t>
            </a:r>
            <a:endParaRPr lang="en-GB" dirty="0" smtClean="0"/>
          </a:p>
          <a:p>
            <a:r>
              <a:rPr lang="en-GB" dirty="0" smtClean="0"/>
              <a:t>Behaviours </a:t>
            </a:r>
            <a:r>
              <a:rPr lang="en-GB" dirty="0" smtClean="0">
                <a:sym typeface="Wingdings"/>
              </a:rPr>
              <a:t></a:t>
            </a:r>
            <a:endParaRPr lang="en-GB" dirty="0" smtClean="0"/>
          </a:p>
          <a:p>
            <a:r>
              <a:rPr lang="en-GB" dirty="0" smtClean="0"/>
              <a:t>Harms</a:t>
            </a:r>
          </a:p>
          <a:p>
            <a:pPr lvl="1"/>
            <a:r>
              <a:rPr lang="en-GB" dirty="0" smtClean="0"/>
              <a:t>BBV, SSTI </a:t>
            </a:r>
            <a:r>
              <a:rPr lang="en-GB" dirty="0" smtClean="0">
                <a:sym typeface="Wingdings"/>
              </a:rPr>
              <a:t></a:t>
            </a:r>
          </a:p>
          <a:p>
            <a:pPr lvl="1"/>
            <a:r>
              <a:rPr lang="en-GB" dirty="0" smtClean="0">
                <a:sym typeface="Wingdings"/>
              </a:rPr>
              <a:t>Psychological, Trauma </a:t>
            </a:r>
            <a:r>
              <a:rPr lang="en-GB" dirty="0" smtClean="0"/>
              <a:t>×</a:t>
            </a:r>
          </a:p>
          <a:p>
            <a:r>
              <a:rPr lang="en-GB" dirty="0" smtClean="0"/>
              <a:t>Prevalence ×</a:t>
            </a:r>
          </a:p>
          <a:p>
            <a:r>
              <a:rPr lang="en-GB" dirty="0" smtClean="0"/>
              <a:t>Trends ?</a:t>
            </a:r>
          </a:p>
        </p:txBody>
      </p:sp>
      <p:pic>
        <p:nvPicPr>
          <p:cNvPr id="4" name="Picture 1" descr="https://portal.gcu.ac.uk/GCU/content/conn/gcuportlcs/path/Contribution%20Folders/Public%20Documents/Marketing%20&amp;%20Communications/Web%20Content/Templates/GCU_Logo_P293_200_GIF%20(2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5781675"/>
            <a:ext cx="2376264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Needle Exchange Surveillance Initiative (NESI)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Since 2008-09, 2-yearly, cross-sectional, nationally representative survey of </a:t>
            </a:r>
            <a:r>
              <a:rPr lang="en-GB" dirty="0" smtClean="0">
                <a:latin typeface="PMingLiU"/>
                <a:ea typeface="PMingLiU"/>
              </a:rPr>
              <a:t>~ </a:t>
            </a:r>
            <a:r>
              <a:rPr lang="en-GB" dirty="0" smtClean="0">
                <a:ea typeface="PMingLiU"/>
              </a:rPr>
              <a:t>2500</a:t>
            </a:r>
            <a:r>
              <a:rPr lang="en-GB" dirty="0" smtClean="0">
                <a:latin typeface="PMingLiU"/>
                <a:ea typeface="PMingLiU"/>
              </a:rPr>
              <a:t> </a:t>
            </a:r>
            <a:r>
              <a:rPr lang="en-GB" dirty="0" smtClean="0"/>
              <a:t>PWID recruited from IEP sites</a:t>
            </a:r>
          </a:p>
          <a:p>
            <a:r>
              <a:rPr lang="en-GB" dirty="0" smtClean="0"/>
              <a:t>Majority are recent injectors i.e. Last 6-months</a:t>
            </a: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221088"/>
            <a:ext cx="28575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IPED users participating in NESI 2008 to 2014</a:t>
            </a:r>
            <a:endParaRPr lang="en-GB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IPED users participating in NESI 2008 to 2016</a:t>
            </a:r>
            <a:endParaRPr lang="en-GB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IPED users participating in NESI 2008 to 2016</a:t>
            </a:r>
            <a:endParaRPr lang="en-GB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IPED users participating in NESI 2008 to 2018: projected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28184" y="57332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2015-16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452320" y="57332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2017-18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2052</TotalTime>
  <Words>780</Words>
  <Application>Microsoft Office PowerPoint</Application>
  <PresentationFormat>On-screen Show (4:3)</PresentationFormat>
  <Paragraphs>156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The epidemiology of IPED users attending IEP services in Scotland</vt:lpstr>
      <vt:lpstr>Background</vt:lpstr>
      <vt:lpstr>Slide 3</vt:lpstr>
      <vt:lpstr>Presentation outline</vt:lpstr>
      <vt:lpstr>Needle Exchange Surveillance Initiative (NESI)</vt:lpstr>
      <vt:lpstr>IPED users participating in NESI 2008 to 2014</vt:lpstr>
      <vt:lpstr>IPED users participating in NESI 2008 to 2016</vt:lpstr>
      <vt:lpstr>IPED users participating in NESI 2008 to 2016</vt:lpstr>
      <vt:lpstr>IPED users participating in NESI 2008 to 2018: projected</vt:lpstr>
      <vt:lpstr>IPED users in NESI, 2008-2016</vt:lpstr>
      <vt:lpstr>IPED users participating in NESI, 2008-2016: demographics</vt:lpstr>
      <vt:lpstr>IPED users participating in NESI by Healthboard, 2008-2016</vt:lpstr>
      <vt:lpstr>IPED users participating in NESI, 2008-2016: drug use</vt:lpstr>
      <vt:lpstr>IPED users participating in NESI, 2008-2016: drug use</vt:lpstr>
      <vt:lpstr>IPED users participating in NESI, 2008-2016: behaviours</vt:lpstr>
      <vt:lpstr>IPED users participating in NESI, 2008-2016:  BBV testing / vaccination</vt:lpstr>
      <vt:lpstr>IPED users participating in NESI, 2008-2016:  BBV testing / vaccination</vt:lpstr>
      <vt:lpstr>IPED users participating in NESI, 2008-2016:  HCV prevalence</vt:lpstr>
      <vt:lpstr>IPED users participating in NESI, 2008-2016:  HCV prevalence / awareness of infection</vt:lpstr>
      <vt:lpstr>IPED users participating in NESI, 2011-2016:  HIV / HBV* prevalence</vt:lpstr>
      <vt:lpstr>IPED users participating in NESI, 2015-2016:  Skin and soft tissue infections (ever)</vt:lpstr>
      <vt:lpstr>Comparing IPED users recruited from IEPs in Scotland vs. Eng/Wales</vt:lpstr>
      <vt:lpstr>Strengths / weaknesses</vt:lpstr>
      <vt:lpstr>Key messages</vt:lpstr>
      <vt:lpstr>Thanks for listening!</vt:lpstr>
    </vt:vector>
  </TitlesOfParts>
  <Company>NHS NSS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Amandb02</dc:creator>
  <cp:lastModifiedBy>tricia</cp:lastModifiedBy>
  <cp:revision>271</cp:revision>
  <dcterms:created xsi:type="dcterms:W3CDTF">2015-11-30T09:24:16Z</dcterms:created>
  <dcterms:modified xsi:type="dcterms:W3CDTF">2017-03-21T14:35:01Z</dcterms:modified>
</cp:coreProperties>
</file>